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261" r:id="rId3"/>
    <p:sldId id="258" r:id="rId4"/>
    <p:sldId id="296" r:id="rId5"/>
    <p:sldId id="298" r:id="rId6"/>
    <p:sldId id="300" r:id="rId7"/>
    <p:sldId id="303" r:id="rId8"/>
    <p:sldId id="301" r:id="rId9"/>
    <p:sldId id="299" r:id="rId10"/>
    <p:sldId id="311" r:id="rId11"/>
    <p:sldId id="313" r:id="rId12"/>
    <p:sldId id="312" r:id="rId13"/>
    <p:sldId id="289" r:id="rId14"/>
    <p:sldId id="304" r:id="rId15"/>
    <p:sldId id="306" r:id="rId16"/>
    <p:sldId id="308" r:id="rId17"/>
    <p:sldId id="307" r:id="rId18"/>
    <p:sldId id="309" r:id="rId19"/>
    <p:sldId id="310" r:id="rId2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095"/>
    <a:srgbClr val="E3FFFA"/>
    <a:srgbClr val="418A9D"/>
    <a:srgbClr val="FFDC00"/>
    <a:srgbClr val="FFDD00"/>
    <a:srgbClr val="FDFF00"/>
    <a:srgbClr val="FFDA96"/>
    <a:srgbClr val="005289"/>
    <a:srgbClr val="BCDEE3"/>
    <a:srgbClr val="6497B1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3" autoAdjust="0"/>
    <p:restoredTop sz="94660"/>
  </p:normalViewPr>
  <p:slideViewPr>
    <p:cSldViewPr snapToGrid="0" showGuides="1">
      <p:cViewPr>
        <p:scale>
          <a:sx n="111" d="100"/>
          <a:sy n="111" d="100"/>
        </p:scale>
        <p:origin x="672" y="54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7F6387-3403-4348-8A94-7ADE7975A4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A852A9D-DEAB-4D3B-BE4C-4D5506949C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DBC8D7-B31E-450F-BC14-69F5BA00A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2022. 1. 9.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3A2F3B2-7919-4755-A2BA-E60311F1A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7BE1C44-6ED9-45C3-85CE-F181F644D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44094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47AC93-7A39-431A-9FB1-1E98C130D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D84B2D7-51AE-4A98-A99F-A3EB7D93C09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E5744A8-FE11-4335-B99E-0C709334F0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3DD8B86-F04B-471A-B701-77C39BC72A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2022. 1. 9.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8FDA001-D3E8-406C-85C1-C16B28954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1AB922F-8FE5-4AD9-B4B7-0C32F5C0FB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50503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51F6FB-27DF-4EF8-9C39-2843CFAC3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FDDFF65-E6AC-4DE9-BC59-8D94C9C734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9713491-F16F-4D87-A871-72DDAB23D6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2022. 1. 9.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BB5D74-5FA0-4FE3-8C76-C5846785F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277ED0-AEC3-4AF7-92C1-9B942CF7B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39327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326BB87-EA73-4676-B5EE-CF484C7F3D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6EB9E6B-3317-49B6-BD7E-5D8A6D1289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A2096CD-9EE4-4657-B340-5D82EA015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2022. 1. 9.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1A142E6-326E-4C16-9093-56979C035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7D65AFA-C355-40C1-80F6-8264E94A2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09084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09836B-546E-427C-901C-507669B2E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222D5C6-D2D2-4C8F-ADE8-FA9D32A89C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0A3C13-BB40-4BA2-97FB-232FA10CF2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2022. 1. 9.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846734E-5F3B-46DF-83F4-5253AC7D1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C863EFD-2ECD-484B-8FE3-BD46DBAB3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41351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C50236-D72C-46A8-8E43-F403AB51B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49E0306-8C68-4BA2-8E35-84C5A601A3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D55EBBB-3A9E-4875-91BC-BA0F98B72A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2022. 1. 9.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5214B26-FD9B-4500-9159-1814890F5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33211AD-49EC-4C32-ACD3-8CF24D255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76001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D35847-E819-401C-8088-DE14C838B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ECE0E58-A374-46C3-99E5-8CB5327620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3D73669-31FC-4A43-BE3F-20FBB49891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B487473-0381-424C-935F-E8DD5300BE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2022. 1. 9.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479DC7E-293A-4118-BB25-14F86368D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8BF8C06-A6F4-4D56-9961-2A48D376B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9385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F92F4D-6C94-4897-AF69-B2184F151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D88BF44-B930-48BD-847E-4378CC0074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68F7027-CD07-42A0-AF50-45BC8A27DF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038A2D0-3A12-4C29-9758-C0FA78627B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EA347A6-004A-4A7B-931A-4A1D4E9628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1A1E329-33C9-4A40-B00F-E72E7768B5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2022. 1. 9.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58414FA-5EF1-4D32-A0B3-F5970B610B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35AB276-1D41-4C3A-B4C6-AE34D86B4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8831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16D34C-E153-4E55-8BE2-053CB23AE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2C41366-6F59-49C8-B46F-241BACE3C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2022. 1. 9.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F1036E6-7409-4CCD-A33A-E8923C9C4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4FED2EA-EEA3-4D31-83CA-82087B8CD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91541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E6C1AD2-5128-41ED-895C-723FBDAB28FF}"/>
              </a:ext>
            </a:extLst>
          </p:cNvPr>
          <p:cNvSpPr txBox="1"/>
          <p:nvPr userDrawn="1"/>
        </p:nvSpPr>
        <p:spPr>
          <a:xfrm>
            <a:off x="10200752" y="6614007"/>
            <a:ext cx="198804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800" dirty="0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 err="1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800" dirty="0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800" dirty="0">
              <a:solidFill>
                <a:srgbClr val="47465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5CF9D7B-2295-434C-BB50-FBDB7CB49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2022. 1. 9.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2331C84-82A9-49FF-9C58-209FA7C6A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52F265-5EDF-47AD-8C48-23E44987D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83140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5EF8880-0C23-4695-A0B7-BA55B9DCC8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E6C1AD2-5128-41ED-895C-723FBDAB28FF}"/>
              </a:ext>
            </a:extLst>
          </p:cNvPr>
          <p:cNvSpPr txBox="1"/>
          <p:nvPr userDrawn="1"/>
        </p:nvSpPr>
        <p:spPr>
          <a:xfrm>
            <a:off x="10200752" y="6614007"/>
            <a:ext cx="198804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5CF9D7B-2295-434C-BB50-FBDB7CB49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2022. 1. 9.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2331C84-82A9-49FF-9C58-209FA7C6A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52F265-5EDF-47AD-8C48-23E44987D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40298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76295C-1AC2-468F-BE1D-57C4A5875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AFE7A1-9037-44AB-B32C-A035447834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AB44BA5-E666-41CE-9AB1-709CA4AED5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842D173-D60A-49DD-9BBC-DFAC846405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2022. 1. 9.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69DC195-CC0D-4F1D-BA6A-0A1D6BEC9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54EE9A9-6FA0-459E-9839-090D4821A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73757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F1A1494-3269-44A5-B276-FD1B11515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DBE9EB2-ED9C-4B7A-B116-2B1071C0DE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AF56052-6094-4163-A308-25120BD6EB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85567D-AB5D-4AC7-81EF-B47DBFAE57A2}" type="datetimeFigureOut">
              <a:rPr lang="ko-KR" altLang="en-US" smtClean="0"/>
              <a:t>2022. 1. 9.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B435DB-002D-4705-918F-4D6B8113C0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ADB5B9A-8BFA-48CC-9427-80D4088612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8966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80C4291-AA49-4611-97D5-21EC4368F85B}"/>
              </a:ext>
            </a:extLst>
          </p:cNvPr>
          <p:cNvSpPr txBox="1"/>
          <p:nvPr/>
        </p:nvSpPr>
        <p:spPr>
          <a:xfrm>
            <a:off x="4879162" y="2676872"/>
            <a:ext cx="243368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spc="-300" dirty="0">
                <a:solidFill>
                  <a:schemeClr val="bg1"/>
                </a:solidFill>
              </a:rPr>
              <a:t>1.3,</a:t>
            </a:r>
            <a:r>
              <a:rPr lang="ko-KR" altLang="en-US" sz="4800" spc="-300" dirty="0">
                <a:solidFill>
                  <a:schemeClr val="bg1"/>
                </a:solidFill>
              </a:rPr>
              <a:t> </a:t>
            </a:r>
            <a:r>
              <a:rPr lang="en-US" altLang="ko-KR" sz="4800" spc="-300" dirty="0">
                <a:solidFill>
                  <a:schemeClr val="bg1"/>
                </a:solidFill>
              </a:rPr>
              <a:t>2.1</a:t>
            </a:r>
            <a:r>
              <a:rPr lang="ko-KR" altLang="en-US" sz="4800" spc="-300" dirty="0">
                <a:solidFill>
                  <a:schemeClr val="bg1"/>
                </a:solidFill>
              </a:rPr>
              <a:t>장</a:t>
            </a: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1F12AE3B-B2F6-41CB-8089-A3BC3350D683}"/>
              </a:ext>
            </a:extLst>
          </p:cNvPr>
          <p:cNvCxnSpPr>
            <a:cxnSpLocks/>
          </p:cNvCxnSpPr>
          <p:nvPr/>
        </p:nvCxnSpPr>
        <p:spPr>
          <a:xfrm>
            <a:off x="3862055" y="217289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0BDE27BE-D47F-4C86-A8A7-881E337B1B9F}"/>
              </a:ext>
            </a:extLst>
          </p:cNvPr>
          <p:cNvCxnSpPr>
            <a:cxnSpLocks/>
          </p:cNvCxnSpPr>
          <p:nvPr/>
        </p:nvCxnSpPr>
        <p:spPr>
          <a:xfrm>
            <a:off x="3862055" y="401185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822278D-6021-420A-8428-878080CC967A}"/>
              </a:ext>
            </a:extLst>
          </p:cNvPr>
          <p:cNvSpPr txBox="1"/>
          <p:nvPr/>
        </p:nvSpPr>
        <p:spPr>
          <a:xfrm>
            <a:off x="172720" y="142240"/>
            <a:ext cx="13965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2018305057</a:t>
            </a:r>
            <a:r>
              <a:rPr lang="ko-KR" altLang="en-US" sz="1200" dirty="0">
                <a:solidFill>
                  <a:schemeClr val="bg1"/>
                </a:solidFill>
              </a:rPr>
              <a:t> 이진</a:t>
            </a:r>
          </a:p>
        </p:txBody>
      </p:sp>
    </p:spTree>
    <p:extLst>
      <p:ext uri="{BB962C8B-B14F-4D97-AF65-F5344CB8AC3E}">
        <p14:creationId xmlns:p14="http://schemas.microsoft.com/office/powerpoint/2010/main" val="15727429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33137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제목을 입력하세요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46073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Lorem Ipsum is simply dummy text of the printing and typesetting industry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463F401-8213-44C8-B2EB-A549C7E38BEB}"/>
              </a:ext>
            </a:extLst>
          </p:cNvPr>
          <p:cNvSpPr txBox="1"/>
          <p:nvPr/>
        </p:nvSpPr>
        <p:spPr>
          <a:xfrm>
            <a:off x="339536" y="1264666"/>
            <a:ext cx="24801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04396C"/>
                </a:solidFill>
                <a:latin typeface="+mn-ea"/>
              </a:rPr>
              <a:t>새로운 투자의 바람</a:t>
            </a:r>
            <a:endParaRPr lang="en-US" altLang="ko-KR" sz="2400" spc="-300" dirty="0">
              <a:solidFill>
                <a:srgbClr val="04396C"/>
              </a:solidFill>
              <a:latin typeface="+mn-ea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6BB9239-49E1-4522-BB24-0C09E4D47711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0F49AD2-264F-A847-A163-A1987D681600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ECDACA4-36E7-D248-989B-ACD9534C2F08}"/>
              </a:ext>
            </a:extLst>
          </p:cNvPr>
          <p:cNvSpPr txBox="1"/>
          <p:nvPr/>
        </p:nvSpPr>
        <p:spPr>
          <a:xfrm>
            <a:off x="687674" y="215314"/>
            <a:ext cx="55563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왜 </a:t>
            </a:r>
            <a:r>
              <a:rPr lang="ko-KR" altLang="en-US" sz="3600" spc="-300" dirty="0" err="1">
                <a:solidFill>
                  <a:schemeClr val="bg1"/>
                </a:solidFill>
              </a:rPr>
              <a:t>딥러닝일까</a:t>
            </a:r>
            <a:r>
              <a:rPr lang="en-US" altLang="ko-KR" sz="3600" spc="-300" dirty="0">
                <a:solidFill>
                  <a:schemeClr val="bg1"/>
                </a:solidFill>
              </a:rPr>
              <a:t>?</a:t>
            </a:r>
            <a:r>
              <a:rPr lang="ko-KR" altLang="en-US" sz="3600" spc="-300" dirty="0">
                <a:solidFill>
                  <a:schemeClr val="bg1"/>
                </a:solidFill>
              </a:rPr>
              <a:t> 왜 지금일까</a:t>
            </a:r>
            <a:r>
              <a:rPr lang="en-US" altLang="ko-KR" sz="3600" spc="-300" dirty="0">
                <a:solidFill>
                  <a:schemeClr val="bg1"/>
                </a:solidFill>
              </a:rPr>
              <a:t>?</a:t>
            </a:r>
            <a:endParaRPr lang="ko-KR" altLang="en-US" sz="3600" spc="-300" dirty="0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4D2D170-D507-E34B-B4B1-F17F99D49558}"/>
              </a:ext>
            </a:extLst>
          </p:cNvPr>
          <p:cNvSpPr txBox="1"/>
          <p:nvPr/>
        </p:nvSpPr>
        <p:spPr>
          <a:xfrm>
            <a:off x="132080" y="117305"/>
            <a:ext cx="4235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1.3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pic>
        <p:nvPicPr>
          <p:cNvPr id="8" name="그래픽 7" descr="동전 윤곽선">
            <a:extLst>
              <a:ext uri="{FF2B5EF4-FFF2-40B4-BE49-F238E27FC236}">
                <a16:creationId xmlns:a16="http://schemas.microsoft.com/office/drawing/2014/main" id="{157D854C-AC23-094E-AE80-DCFB7BC297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07819" y="3358168"/>
            <a:ext cx="1369130" cy="1369130"/>
          </a:xfrm>
          <a:prstGeom prst="rect">
            <a:avLst/>
          </a:prstGeom>
        </p:spPr>
      </p:pic>
      <p:pic>
        <p:nvPicPr>
          <p:cNvPr id="29" name="그래픽 28" descr="동전 윤곽선">
            <a:extLst>
              <a:ext uri="{FF2B5EF4-FFF2-40B4-BE49-F238E27FC236}">
                <a16:creationId xmlns:a16="http://schemas.microsoft.com/office/drawing/2014/main" id="{3B177124-A9F1-2244-AED1-D287DEED7D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31237" y="3618668"/>
            <a:ext cx="854117" cy="854117"/>
          </a:xfrm>
          <a:prstGeom prst="rect">
            <a:avLst/>
          </a:prstGeom>
        </p:spPr>
      </p:pic>
      <p:pic>
        <p:nvPicPr>
          <p:cNvPr id="30" name="그래픽 29" descr="동전 윤곽선">
            <a:extLst>
              <a:ext uri="{FF2B5EF4-FFF2-40B4-BE49-F238E27FC236}">
                <a16:creationId xmlns:a16="http://schemas.microsoft.com/office/drawing/2014/main" id="{DCFBEED2-6A84-F145-9969-46F8B043AC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24035" y="3641523"/>
            <a:ext cx="854117" cy="854117"/>
          </a:xfrm>
          <a:prstGeom prst="rect">
            <a:avLst/>
          </a:prstGeom>
        </p:spPr>
      </p:pic>
      <p:pic>
        <p:nvPicPr>
          <p:cNvPr id="31" name="그래픽 30" descr="동전 윤곽선">
            <a:extLst>
              <a:ext uri="{FF2B5EF4-FFF2-40B4-BE49-F238E27FC236}">
                <a16:creationId xmlns:a16="http://schemas.microsoft.com/office/drawing/2014/main" id="{FD48F493-C3AA-964F-B234-A9CE25757F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18243" y="3599593"/>
            <a:ext cx="854117" cy="854117"/>
          </a:xfrm>
          <a:prstGeom prst="rect">
            <a:avLst/>
          </a:prstGeom>
        </p:spPr>
      </p:pic>
      <p:pic>
        <p:nvPicPr>
          <p:cNvPr id="32" name="그래픽 31" descr="동전 윤곽선">
            <a:extLst>
              <a:ext uri="{FF2B5EF4-FFF2-40B4-BE49-F238E27FC236}">
                <a16:creationId xmlns:a16="http://schemas.microsoft.com/office/drawing/2014/main" id="{F7D08075-E364-454A-9D91-F516775D5A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88515" y="4244936"/>
            <a:ext cx="854117" cy="854117"/>
          </a:xfrm>
          <a:prstGeom prst="rect">
            <a:avLst/>
          </a:prstGeom>
        </p:spPr>
      </p:pic>
      <p:pic>
        <p:nvPicPr>
          <p:cNvPr id="33" name="그래픽 32" descr="동전 윤곽선">
            <a:extLst>
              <a:ext uri="{FF2B5EF4-FFF2-40B4-BE49-F238E27FC236}">
                <a16:creationId xmlns:a16="http://schemas.microsoft.com/office/drawing/2014/main" id="{3D7E4312-0D37-7748-97A6-FD3F248DF8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31271" y="4277511"/>
            <a:ext cx="854117" cy="854117"/>
          </a:xfrm>
          <a:prstGeom prst="rect">
            <a:avLst/>
          </a:prstGeom>
        </p:spPr>
      </p:pic>
      <p:pic>
        <p:nvPicPr>
          <p:cNvPr id="34" name="그래픽 33" descr="동전 윤곽선">
            <a:extLst>
              <a:ext uri="{FF2B5EF4-FFF2-40B4-BE49-F238E27FC236}">
                <a16:creationId xmlns:a16="http://schemas.microsoft.com/office/drawing/2014/main" id="{655A8EAD-F8D6-1049-B009-1ECF59161C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34656" y="2969160"/>
            <a:ext cx="854117" cy="854117"/>
          </a:xfrm>
          <a:prstGeom prst="rect">
            <a:avLst/>
          </a:prstGeom>
        </p:spPr>
      </p:pic>
      <p:pic>
        <p:nvPicPr>
          <p:cNvPr id="35" name="그래픽 34" descr="동전 윤곽선">
            <a:extLst>
              <a:ext uri="{FF2B5EF4-FFF2-40B4-BE49-F238E27FC236}">
                <a16:creationId xmlns:a16="http://schemas.microsoft.com/office/drawing/2014/main" id="{65961142-B385-3B4B-A038-C0D5BE2E46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99893" y="2918297"/>
            <a:ext cx="854117" cy="854117"/>
          </a:xfrm>
          <a:prstGeom prst="rect">
            <a:avLst/>
          </a:prstGeom>
        </p:spPr>
      </p:pic>
      <p:pic>
        <p:nvPicPr>
          <p:cNvPr id="80" name="그래픽 79" descr="동전 윤곽선">
            <a:extLst>
              <a:ext uri="{FF2B5EF4-FFF2-40B4-BE49-F238E27FC236}">
                <a16:creationId xmlns:a16="http://schemas.microsoft.com/office/drawing/2014/main" id="{35D3A587-908C-AF43-A7CF-DC2A5C3289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79749" y="2995637"/>
            <a:ext cx="854117" cy="854117"/>
          </a:xfrm>
          <a:prstGeom prst="rect">
            <a:avLst/>
          </a:prstGeom>
        </p:spPr>
      </p:pic>
      <p:pic>
        <p:nvPicPr>
          <p:cNvPr id="81" name="그래픽 80" descr="동전 윤곽선">
            <a:extLst>
              <a:ext uri="{FF2B5EF4-FFF2-40B4-BE49-F238E27FC236}">
                <a16:creationId xmlns:a16="http://schemas.microsoft.com/office/drawing/2014/main" id="{5C86F307-77D8-994E-BA32-3C52709FC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92595" y="4244935"/>
            <a:ext cx="854117" cy="854117"/>
          </a:xfrm>
          <a:prstGeom prst="rect">
            <a:avLst/>
          </a:prstGeom>
        </p:spPr>
      </p:pic>
      <p:pic>
        <p:nvPicPr>
          <p:cNvPr id="82" name="그래픽 81" descr="동전 윤곽선">
            <a:extLst>
              <a:ext uri="{FF2B5EF4-FFF2-40B4-BE49-F238E27FC236}">
                <a16:creationId xmlns:a16="http://schemas.microsoft.com/office/drawing/2014/main" id="{20DB050A-14C8-804A-8D49-AECD01E49C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52800" y="3599593"/>
            <a:ext cx="854117" cy="854117"/>
          </a:xfrm>
          <a:prstGeom prst="rect">
            <a:avLst/>
          </a:prstGeom>
        </p:spPr>
      </p:pic>
      <p:pic>
        <p:nvPicPr>
          <p:cNvPr id="83" name="그래픽 82" descr="동전 윤곽선">
            <a:extLst>
              <a:ext uri="{FF2B5EF4-FFF2-40B4-BE49-F238E27FC236}">
                <a16:creationId xmlns:a16="http://schemas.microsoft.com/office/drawing/2014/main" id="{C71E35DA-5E9A-0F4C-88D2-3F66E15CCD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00572" y="2895107"/>
            <a:ext cx="854117" cy="854117"/>
          </a:xfrm>
          <a:prstGeom prst="rect">
            <a:avLst/>
          </a:prstGeom>
        </p:spPr>
      </p:pic>
      <p:pic>
        <p:nvPicPr>
          <p:cNvPr id="84" name="그래픽 83" descr="동전 윤곽선">
            <a:extLst>
              <a:ext uri="{FF2B5EF4-FFF2-40B4-BE49-F238E27FC236}">
                <a16:creationId xmlns:a16="http://schemas.microsoft.com/office/drawing/2014/main" id="{18292CAC-BC5A-BA45-8479-CE5051603C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76549" y="3670551"/>
            <a:ext cx="854117" cy="854117"/>
          </a:xfrm>
          <a:prstGeom prst="rect">
            <a:avLst/>
          </a:prstGeom>
        </p:spPr>
      </p:pic>
      <p:pic>
        <p:nvPicPr>
          <p:cNvPr id="85" name="그래픽 84" descr="동전 윤곽선">
            <a:extLst>
              <a:ext uri="{FF2B5EF4-FFF2-40B4-BE49-F238E27FC236}">
                <a16:creationId xmlns:a16="http://schemas.microsoft.com/office/drawing/2014/main" id="{ABEA54D6-7CD7-9444-A43F-8C39FAEF16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47500" y="4313797"/>
            <a:ext cx="854117" cy="854117"/>
          </a:xfrm>
          <a:prstGeom prst="rect">
            <a:avLst/>
          </a:prstGeom>
        </p:spPr>
      </p:pic>
      <p:pic>
        <p:nvPicPr>
          <p:cNvPr id="86" name="그래픽 85" descr="동전 윤곽선">
            <a:extLst>
              <a:ext uri="{FF2B5EF4-FFF2-40B4-BE49-F238E27FC236}">
                <a16:creationId xmlns:a16="http://schemas.microsoft.com/office/drawing/2014/main" id="{4ABE74E3-D80A-A341-943E-343DCA5283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54294" y="2285098"/>
            <a:ext cx="854117" cy="854117"/>
          </a:xfrm>
          <a:prstGeom prst="rect">
            <a:avLst/>
          </a:prstGeom>
        </p:spPr>
      </p:pic>
      <p:pic>
        <p:nvPicPr>
          <p:cNvPr id="87" name="그래픽 86" descr="동전 윤곽선">
            <a:extLst>
              <a:ext uri="{FF2B5EF4-FFF2-40B4-BE49-F238E27FC236}">
                <a16:creationId xmlns:a16="http://schemas.microsoft.com/office/drawing/2014/main" id="{20489CED-1E54-B743-9B13-6F9FB779AF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74686" y="2226210"/>
            <a:ext cx="854117" cy="854117"/>
          </a:xfrm>
          <a:prstGeom prst="rect">
            <a:avLst/>
          </a:prstGeom>
        </p:spPr>
      </p:pic>
      <p:pic>
        <p:nvPicPr>
          <p:cNvPr id="88" name="그래픽 87" descr="동전 윤곽선">
            <a:extLst>
              <a:ext uri="{FF2B5EF4-FFF2-40B4-BE49-F238E27FC236}">
                <a16:creationId xmlns:a16="http://schemas.microsoft.com/office/drawing/2014/main" id="{903885FA-B951-A44D-BAC5-1CE0C57A22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17636" y="2226210"/>
            <a:ext cx="854117" cy="854117"/>
          </a:xfrm>
          <a:prstGeom prst="rect">
            <a:avLst/>
          </a:prstGeom>
        </p:spPr>
      </p:pic>
      <p:pic>
        <p:nvPicPr>
          <p:cNvPr id="89" name="그래픽 88" descr="동전 윤곽선">
            <a:extLst>
              <a:ext uri="{FF2B5EF4-FFF2-40B4-BE49-F238E27FC236}">
                <a16:creationId xmlns:a16="http://schemas.microsoft.com/office/drawing/2014/main" id="{6A0394EC-D1C7-0F43-9CFC-C0A4BA2B33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79020" y="4931017"/>
            <a:ext cx="854117" cy="854117"/>
          </a:xfrm>
          <a:prstGeom prst="rect">
            <a:avLst/>
          </a:prstGeom>
        </p:spPr>
      </p:pic>
      <p:pic>
        <p:nvPicPr>
          <p:cNvPr id="90" name="그래픽 89" descr="동전 윤곽선">
            <a:extLst>
              <a:ext uri="{FF2B5EF4-FFF2-40B4-BE49-F238E27FC236}">
                <a16:creationId xmlns:a16="http://schemas.microsoft.com/office/drawing/2014/main" id="{A64DEBAB-63FD-0B43-837B-9595781549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62791" y="4952452"/>
            <a:ext cx="854117" cy="854117"/>
          </a:xfrm>
          <a:prstGeom prst="rect">
            <a:avLst/>
          </a:prstGeom>
        </p:spPr>
      </p:pic>
      <p:pic>
        <p:nvPicPr>
          <p:cNvPr id="91" name="그래픽 90" descr="동전 윤곽선">
            <a:extLst>
              <a:ext uri="{FF2B5EF4-FFF2-40B4-BE49-F238E27FC236}">
                <a16:creationId xmlns:a16="http://schemas.microsoft.com/office/drawing/2014/main" id="{FEE6F85C-A4F4-7E41-B82C-86211AD61C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62885" y="4907876"/>
            <a:ext cx="854117" cy="854117"/>
          </a:xfrm>
          <a:prstGeom prst="rect">
            <a:avLst/>
          </a:prstGeom>
        </p:spPr>
      </p:pic>
      <p:sp>
        <p:nvSpPr>
          <p:cNvPr id="18" name="굽은 화살표[B] 17">
            <a:extLst>
              <a:ext uri="{FF2B5EF4-FFF2-40B4-BE49-F238E27FC236}">
                <a16:creationId xmlns:a16="http://schemas.microsoft.com/office/drawing/2014/main" id="{E59D5FDD-93D7-5648-8D47-9338BF991A95}"/>
              </a:ext>
            </a:extLst>
          </p:cNvPr>
          <p:cNvSpPr/>
          <p:nvPr/>
        </p:nvSpPr>
        <p:spPr>
          <a:xfrm rot="2730322">
            <a:off x="4894269" y="2665442"/>
            <a:ext cx="1327052" cy="1385453"/>
          </a:xfrm>
          <a:prstGeom prst="bentArrow">
            <a:avLst/>
          </a:prstGeom>
          <a:solidFill>
            <a:srgbClr val="0070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82934B8-2C8E-E942-AD57-A937F292E68B}"/>
              </a:ext>
            </a:extLst>
          </p:cNvPr>
          <p:cNvSpPr txBox="1"/>
          <p:nvPr/>
        </p:nvSpPr>
        <p:spPr>
          <a:xfrm>
            <a:off x="2420399" y="2954549"/>
            <a:ext cx="15167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1</a:t>
            </a:r>
            <a:r>
              <a:rPr kumimoji="1" lang="en-US" altLang="ko-KR" dirty="0"/>
              <a:t>,900</a:t>
            </a:r>
            <a:r>
              <a:rPr kumimoji="1" lang="ko-KR" altLang="en-US" dirty="0"/>
              <a:t>만 달러</a:t>
            </a:r>
            <a:endParaRPr kumimoji="1" lang="ko-Kore-KR" altLang="en-US" dirty="0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357FAFBA-5D29-A148-B9A7-F81F384B2992}"/>
              </a:ext>
            </a:extLst>
          </p:cNvPr>
          <p:cNvSpPr txBox="1"/>
          <p:nvPr/>
        </p:nvSpPr>
        <p:spPr>
          <a:xfrm>
            <a:off x="7689386" y="1809523"/>
            <a:ext cx="1955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3</a:t>
            </a:r>
            <a:r>
              <a:rPr kumimoji="1" lang="ko-KR" altLang="en-US" dirty="0"/>
              <a:t>억 </a:t>
            </a:r>
            <a:r>
              <a:rPr kumimoji="1" lang="en-US" altLang="ko-KR" dirty="0"/>
              <a:t>9,400</a:t>
            </a:r>
            <a:r>
              <a:rPr kumimoji="1" lang="ko-KR" altLang="en-US" dirty="0"/>
              <a:t>만 달러</a:t>
            </a:r>
            <a:endParaRPr kumimoji="1" lang="ko-Kore-KR" altLang="en-US" dirty="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0F341F2C-FAB6-F34F-9C89-7DF5958D2BD4}"/>
              </a:ext>
            </a:extLst>
          </p:cNvPr>
          <p:cNvSpPr txBox="1"/>
          <p:nvPr/>
        </p:nvSpPr>
        <p:spPr>
          <a:xfrm>
            <a:off x="2873652" y="5981849"/>
            <a:ext cx="10374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000" b="1" dirty="0"/>
              <a:t>2</a:t>
            </a:r>
            <a:r>
              <a:rPr kumimoji="1" lang="en-US" altLang="ko-KR" sz="2000" b="1" dirty="0"/>
              <a:t>011</a:t>
            </a:r>
            <a:r>
              <a:rPr kumimoji="1" lang="ko-KR" altLang="en-US" sz="2000" b="1" dirty="0"/>
              <a:t>년</a:t>
            </a:r>
            <a:endParaRPr kumimoji="1" lang="ko-Kore-KR" altLang="en-US" sz="2000" b="1" dirty="0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EDFFC803-5C69-4247-AA98-7E17FCDF129E}"/>
              </a:ext>
            </a:extLst>
          </p:cNvPr>
          <p:cNvSpPr txBox="1"/>
          <p:nvPr/>
        </p:nvSpPr>
        <p:spPr>
          <a:xfrm>
            <a:off x="8558329" y="5981849"/>
            <a:ext cx="10374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2000" b="1" dirty="0"/>
              <a:t>2</a:t>
            </a:r>
            <a:r>
              <a:rPr kumimoji="1" lang="en-US" altLang="ko-KR" sz="2000" b="1" dirty="0"/>
              <a:t>014</a:t>
            </a:r>
            <a:r>
              <a:rPr kumimoji="1" lang="ko-KR" altLang="en-US" sz="2000" b="1" dirty="0"/>
              <a:t>년</a:t>
            </a:r>
            <a:endParaRPr kumimoji="1" lang="ko-Kore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6382128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9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텍스트, 클립아트, 표지판이(가) 표시된 사진&#10;&#10;자동 생성된 설명">
            <a:extLst>
              <a:ext uri="{FF2B5EF4-FFF2-40B4-BE49-F238E27FC236}">
                <a16:creationId xmlns:a16="http://schemas.microsoft.com/office/drawing/2014/main" id="{34BA18DA-2C83-CB49-891A-1946FE922F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580" y="3501296"/>
            <a:ext cx="3454400" cy="800100"/>
          </a:xfrm>
          <a:prstGeom prst="rect">
            <a:avLst/>
          </a:prstGeom>
        </p:spPr>
      </p:pic>
      <p:pic>
        <p:nvPicPr>
          <p:cNvPr id="7" name="그림 6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F84C0453-2BBF-694F-93FB-DE73C2C386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1010" y="3429000"/>
            <a:ext cx="2959100" cy="6858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33137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제목을 입력하세요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46073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Lorem Ipsum is simply dummy text of the printing and typesetting industry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463F401-8213-44C8-B2EB-A549C7E38BEB}"/>
              </a:ext>
            </a:extLst>
          </p:cNvPr>
          <p:cNvSpPr txBox="1"/>
          <p:nvPr/>
        </p:nvSpPr>
        <p:spPr>
          <a:xfrm>
            <a:off x="339536" y="1264666"/>
            <a:ext cx="24801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04396C"/>
                </a:solidFill>
                <a:latin typeface="+mn-ea"/>
              </a:rPr>
              <a:t>새로운 투자의 바람</a:t>
            </a:r>
            <a:endParaRPr lang="en-US" altLang="ko-KR" sz="2400" spc="-300" dirty="0">
              <a:solidFill>
                <a:srgbClr val="04396C"/>
              </a:solidFill>
              <a:latin typeface="+mn-ea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6BB9239-49E1-4522-BB24-0C09E4D47711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0F49AD2-264F-A847-A163-A1987D681600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ECDACA4-36E7-D248-989B-ACD9534C2F08}"/>
              </a:ext>
            </a:extLst>
          </p:cNvPr>
          <p:cNvSpPr txBox="1"/>
          <p:nvPr/>
        </p:nvSpPr>
        <p:spPr>
          <a:xfrm>
            <a:off x="687674" y="215314"/>
            <a:ext cx="55563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왜 </a:t>
            </a:r>
            <a:r>
              <a:rPr lang="ko-KR" altLang="en-US" sz="3600" spc="-300" dirty="0" err="1">
                <a:solidFill>
                  <a:schemeClr val="bg1"/>
                </a:solidFill>
              </a:rPr>
              <a:t>딥러닝일까</a:t>
            </a:r>
            <a:r>
              <a:rPr lang="en-US" altLang="ko-KR" sz="3600" spc="-300" dirty="0">
                <a:solidFill>
                  <a:schemeClr val="bg1"/>
                </a:solidFill>
              </a:rPr>
              <a:t>?</a:t>
            </a:r>
            <a:r>
              <a:rPr lang="ko-KR" altLang="en-US" sz="3600" spc="-300" dirty="0">
                <a:solidFill>
                  <a:schemeClr val="bg1"/>
                </a:solidFill>
              </a:rPr>
              <a:t> 왜 지금일까</a:t>
            </a:r>
            <a:r>
              <a:rPr lang="en-US" altLang="ko-KR" sz="3600" spc="-300" dirty="0">
                <a:solidFill>
                  <a:schemeClr val="bg1"/>
                </a:solidFill>
              </a:rPr>
              <a:t>?</a:t>
            </a:r>
            <a:endParaRPr lang="ko-KR" altLang="en-US" sz="3600" spc="-300" dirty="0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4D2D170-D507-E34B-B4B1-F17F99D49558}"/>
              </a:ext>
            </a:extLst>
          </p:cNvPr>
          <p:cNvSpPr txBox="1"/>
          <p:nvPr/>
        </p:nvSpPr>
        <p:spPr>
          <a:xfrm>
            <a:off x="132080" y="117305"/>
            <a:ext cx="4235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1.3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2" name="원형 1">
            <a:extLst>
              <a:ext uri="{FF2B5EF4-FFF2-40B4-BE49-F238E27FC236}">
                <a16:creationId xmlns:a16="http://schemas.microsoft.com/office/drawing/2014/main" id="{C7AB76FC-D86E-5A4C-93C8-127EB646E37E}"/>
              </a:ext>
            </a:extLst>
          </p:cNvPr>
          <p:cNvSpPr/>
          <p:nvPr/>
        </p:nvSpPr>
        <p:spPr>
          <a:xfrm rot="2549840">
            <a:off x="1690708" y="2230024"/>
            <a:ext cx="3342645" cy="3342645"/>
          </a:xfrm>
          <a:prstGeom prst="pie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</a:endParaRPr>
          </a:p>
        </p:txBody>
      </p:sp>
      <p:sp>
        <p:nvSpPr>
          <p:cNvPr id="40" name="원형 39">
            <a:extLst>
              <a:ext uri="{FF2B5EF4-FFF2-40B4-BE49-F238E27FC236}">
                <a16:creationId xmlns:a16="http://schemas.microsoft.com/office/drawing/2014/main" id="{78A649F0-63AC-DA4A-848E-A713C3A02B20}"/>
              </a:ext>
            </a:extLst>
          </p:cNvPr>
          <p:cNvSpPr/>
          <p:nvPr/>
        </p:nvSpPr>
        <p:spPr>
          <a:xfrm rot="2549840" flipH="1" flipV="1">
            <a:off x="6414704" y="2181856"/>
            <a:ext cx="3348892" cy="3348892"/>
          </a:xfrm>
          <a:prstGeom prst="pie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02960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1.11022E-16 L 0.41771 -0.0004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885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1.48148E-6 L -0.38763 0.00648 " pathEditMode="relative" rAng="0" ptsTypes="AA">
                                      <p:cBhvr>
                                        <p:cTn id="24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581" y="3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40" grpId="0" animBg="1"/>
      <p:bldP spid="40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33137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제목을 입력하세요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46073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Lorem Ipsum is simply dummy text of the printing and typesetting industry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463F401-8213-44C8-B2EB-A549C7E38BEB}"/>
              </a:ext>
            </a:extLst>
          </p:cNvPr>
          <p:cNvSpPr txBox="1"/>
          <p:nvPr/>
        </p:nvSpPr>
        <p:spPr>
          <a:xfrm>
            <a:off x="339536" y="1264666"/>
            <a:ext cx="18710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 err="1">
                <a:solidFill>
                  <a:srgbClr val="04396C"/>
                </a:solidFill>
                <a:latin typeface="+mn-ea"/>
              </a:rPr>
              <a:t>딥러닝의</a:t>
            </a:r>
            <a:r>
              <a:rPr lang="ko-KR" altLang="en-US" sz="2400" spc="-300" dirty="0">
                <a:solidFill>
                  <a:srgbClr val="04396C"/>
                </a:solidFill>
                <a:latin typeface="+mn-ea"/>
              </a:rPr>
              <a:t> 전망</a:t>
            </a:r>
            <a:endParaRPr lang="en-US" altLang="ko-KR" sz="2400" spc="-300" dirty="0">
              <a:solidFill>
                <a:srgbClr val="04396C"/>
              </a:solidFill>
              <a:latin typeface="+mn-ea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6BB9239-49E1-4522-BB24-0C09E4D47711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0F49AD2-264F-A847-A163-A1987D681600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ECDACA4-36E7-D248-989B-ACD9534C2F08}"/>
              </a:ext>
            </a:extLst>
          </p:cNvPr>
          <p:cNvSpPr txBox="1"/>
          <p:nvPr/>
        </p:nvSpPr>
        <p:spPr>
          <a:xfrm>
            <a:off x="687674" y="215314"/>
            <a:ext cx="55563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왜 </a:t>
            </a:r>
            <a:r>
              <a:rPr lang="ko-KR" altLang="en-US" sz="3600" spc="-300" dirty="0" err="1">
                <a:solidFill>
                  <a:schemeClr val="bg1"/>
                </a:solidFill>
              </a:rPr>
              <a:t>딥러닝일까</a:t>
            </a:r>
            <a:r>
              <a:rPr lang="en-US" altLang="ko-KR" sz="3600" spc="-300" dirty="0">
                <a:solidFill>
                  <a:schemeClr val="bg1"/>
                </a:solidFill>
              </a:rPr>
              <a:t>?</a:t>
            </a:r>
            <a:r>
              <a:rPr lang="ko-KR" altLang="en-US" sz="3600" spc="-300" dirty="0">
                <a:solidFill>
                  <a:schemeClr val="bg1"/>
                </a:solidFill>
              </a:rPr>
              <a:t> 왜 지금일까</a:t>
            </a:r>
            <a:r>
              <a:rPr lang="en-US" altLang="ko-KR" sz="3600" spc="-300" dirty="0">
                <a:solidFill>
                  <a:schemeClr val="bg1"/>
                </a:solidFill>
              </a:rPr>
              <a:t>?</a:t>
            </a:r>
            <a:endParaRPr lang="ko-KR" altLang="en-US" sz="3600" spc="-300" dirty="0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4D2D170-D507-E34B-B4B1-F17F99D49558}"/>
              </a:ext>
            </a:extLst>
          </p:cNvPr>
          <p:cNvSpPr txBox="1"/>
          <p:nvPr/>
        </p:nvSpPr>
        <p:spPr>
          <a:xfrm>
            <a:off x="132080" y="117305"/>
            <a:ext cx="4235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1.3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4B7A58EC-FFDA-3241-8D4F-5AC76B0221C1}"/>
              </a:ext>
            </a:extLst>
          </p:cNvPr>
          <p:cNvSpPr/>
          <p:nvPr/>
        </p:nvSpPr>
        <p:spPr>
          <a:xfrm>
            <a:off x="4974107" y="2043952"/>
            <a:ext cx="2243785" cy="2360917"/>
          </a:xfrm>
          <a:prstGeom prst="ellipse">
            <a:avLst/>
          </a:prstGeom>
          <a:solidFill>
            <a:srgbClr val="00528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z="2700" b="1" dirty="0"/>
              <a:t>확장성</a:t>
            </a: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E0C804FB-FD37-0047-BD41-52975B69970C}"/>
              </a:ext>
            </a:extLst>
          </p:cNvPr>
          <p:cNvSpPr/>
          <p:nvPr/>
        </p:nvSpPr>
        <p:spPr>
          <a:xfrm>
            <a:off x="8712389" y="2043952"/>
            <a:ext cx="2243785" cy="2360917"/>
          </a:xfrm>
          <a:prstGeom prst="ellipse">
            <a:avLst/>
          </a:prstGeom>
          <a:solidFill>
            <a:srgbClr val="00528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z="2700" b="1" dirty="0"/>
              <a:t>다용도</a:t>
            </a:r>
            <a:r>
              <a:rPr kumimoji="1" lang="ko-Kore-KR" altLang="en-US" sz="2700" dirty="0"/>
              <a:t>와</a:t>
            </a:r>
            <a:endParaRPr kumimoji="1" lang="en-US" altLang="ko-Kore-KR" sz="2700" dirty="0"/>
          </a:p>
          <a:p>
            <a:pPr algn="ctr"/>
            <a:r>
              <a:rPr kumimoji="1" lang="ko-Kore-KR" altLang="en-US" sz="2700" b="1" dirty="0"/>
              <a:t>재사용성</a:t>
            </a:r>
            <a:endParaRPr kumimoji="1" lang="en-US" altLang="ko-Kore-KR" sz="2700" b="1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4B5CA05D-39FB-0245-A63A-61BEE24A3E33}"/>
              </a:ext>
            </a:extLst>
          </p:cNvPr>
          <p:cNvSpPr/>
          <p:nvPr/>
        </p:nvSpPr>
        <p:spPr>
          <a:xfrm>
            <a:off x="1235825" y="2043952"/>
            <a:ext cx="2243785" cy="2360917"/>
          </a:xfrm>
          <a:prstGeom prst="ellipse">
            <a:avLst/>
          </a:prstGeom>
          <a:solidFill>
            <a:srgbClr val="00528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z="2700" b="1" dirty="0"/>
              <a:t>단순함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6D3675B-16C1-AF44-A0E5-4B4A4220D243}"/>
              </a:ext>
            </a:extLst>
          </p:cNvPr>
          <p:cNvSpPr txBox="1"/>
          <p:nvPr/>
        </p:nvSpPr>
        <p:spPr>
          <a:xfrm>
            <a:off x="1155304" y="4842893"/>
            <a:ext cx="240482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600" dirty="0"/>
              <a:t>•</a:t>
            </a:r>
            <a:r>
              <a:rPr kumimoji="1" lang="ko-KR" altLang="en-US" sz="1600" dirty="0"/>
              <a:t> 프레임워크 개발</a:t>
            </a:r>
            <a:r>
              <a:rPr kumimoji="1" lang="en-US" altLang="ko-KR" sz="1600" dirty="0"/>
              <a:t> </a:t>
            </a:r>
          </a:p>
          <a:p>
            <a:r>
              <a:rPr kumimoji="1" lang="en-US" altLang="ko-KR" sz="1600" dirty="0"/>
              <a:t>ex) </a:t>
            </a:r>
            <a:r>
              <a:rPr kumimoji="1" lang="en-US" altLang="ko-KR" sz="1600" dirty="0" err="1"/>
              <a:t>Tenserflow</a:t>
            </a:r>
            <a:r>
              <a:rPr kumimoji="1" lang="en-US" altLang="ko-KR" sz="1600" dirty="0"/>
              <a:t>, Theano</a:t>
            </a:r>
          </a:p>
          <a:p>
            <a:endParaRPr kumimoji="1" lang="en-US" altLang="ko-Kore-KR" sz="1600" dirty="0"/>
          </a:p>
          <a:p>
            <a:r>
              <a:rPr kumimoji="1" lang="en-US" altLang="ko-Kore-KR" sz="1600" dirty="0"/>
              <a:t>•</a:t>
            </a:r>
            <a:r>
              <a:rPr kumimoji="1" lang="ko-KR" altLang="en-US" sz="1600" dirty="0"/>
              <a:t> 사용자 편의 도구 등장</a:t>
            </a:r>
            <a:endParaRPr kumimoji="1" lang="en-US" altLang="ko-KR" sz="1600" dirty="0"/>
          </a:p>
          <a:p>
            <a:r>
              <a:rPr kumimoji="1" lang="en-US" altLang="ko-KR" sz="1600" dirty="0"/>
              <a:t>ex) </a:t>
            </a:r>
            <a:r>
              <a:rPr kumimoji="1" lang="en-US" altLang="ko-KR" sz="1600" dirty="0" err="1"/>
              <a:t>Keras</a:t>
            </a:r>
            <a:endParaRPr kumimoji="1" lang="ko-Kore-KR" altLang="en-US" sz="16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96AF72A-1117-C54D-B298-F20F8B650605}"/>
              </a:ext>
            </a:extLst>
          </p:cNvPr>
          <p:cNvSpPr txBox="1"/>
          <p:nvPr/>
        </p:nvSpPr>
        <p:spPr>
          <a:xfrm>
            <a:off x="4585809" y="4842926"/>
            <a:ext cx="302037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600" dirty="0"/>
              <a:t>•</a:t>
            </a:r>
            <a:r>
              <a:rPr kumimoji="1" lang="ko-KR" altLang="en-US" sz="1600" dirty="0"/>
              <a:t> 무어의 법칙 혜택</a:t>
            </a:r>
            <a:r>
              <a:rPr kumimoji="1" lang="en-US" altLang="ko-KR" sz="1600" dirty="0"/>
              <a:t>(GPU, TPU)</a:t>
            </a:r>
          </a:p>
          <a:p>
            <a:endParaRPr kumimoji="1" lang="en-US" altLang="ko-Kore-KR" sz="1600" dirty="0"/>
          </a:p>
          <a:p>
            <a:r>
              <a:rPr kumimoji="1" lang="en-US" altLang="ko-Kore-KR" sz="1600" dirty="0"/>
              <a:t>•</a:t>
            </a:r>
            <a:r>
              <a:rPr kumimoji="1" lang="ko-KR" altLang="en-US" sz="1600" dirty="0"/>
              <a:t> 모든 크기의 데이터 </a:t>
            </a:r>
            <a:r>
              <a:rPr kumimoji="1" lang="ko-KR" altLang="en-US" sz="1600" dirty="0" err="1"/>
              <a:t>훈련가능</a:t>
            </a:r>
            <a:endParaRPr kumimoji="1" lang="ko-Kore-KR" altLang="en-US" sz="1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15C8951-9F99-4441-8E51-EAD4352DEB6A}"/>
              </a:ext>
            </a:extLst>
          </p:cNvPr>
          <p:cNvSpPr txBox="1"/>
          <p:nvPr/>
        </p:nvSpPr>
        <p:spPr>
          <a:xfrm>
            <a:off x="8257567" y="4837782"/>
            <a:ext cx="315342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600" dirty="0"/>
              <a:t>•</a:t>
            </a:r>
            <a:r>
              <a:rPr kumimoji="1" lang="ko-KR" altLang="en-US" sz="1600" dirty="0"/>
              <a:t> 추가데이터만으로도 훈련 가능</a:t>
            </a:r>
            <a:endParaRPr kumimoji="1" lang="en-US" altLang="ko-KR" sz="1600" dirty="0"/>
          </a:p>
          <a:p>
            <a:endParaRPr kumimoji="1" lang="en-US" altLang="ko-Kore-KR" sz="1600" dirty="0"/>
          </a:p>
          <a:p>
            <a:r>
              <a:rPr kumimoji="1" lang="en-US" altLang="ko-Kore-KR" sz="1600" dirty="0"/>
              <a:t>•</a:t>
            </a:r>
            <a:r>
              <a:rPr kumimoji="1" lang="ko-KR" altLang="en-US" sz="1600" dirty="0"/>
              <a:t> 온라인 학습 가능</a:t>
            </a:r>
            <a:endParaRPr kumimoji="1" lang="en-US" altLang="ko-KR" sz="1600" dirty="0"/>
          </a:p>
          <a:p>
            <a:endParaRPr kumimoji="1" lang="en-US" altLang="ko-Kore-KR" sz="1600" dirty="0"/>
          </a:p>
          <a:p>
            <a:r>
              <a:rPr kumimoji="1" lang="en-US" altLang="ko-Kore-KR" sz="1600" dirty="0"/>
              <a:t>•</a:t>
            </a:r>
            <a:r>
              <a:rPr kumimoji="1" lang="ko-KR" altLang="en-US" sz="1600" dirty="0"/>
              <a:t> 다른 용도로 재사용</a:t>
            </a:r>
            <a:endParaRPr kumimoji="1" lang="ko-Kore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9933083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2" grpId="0"/>
      <p:bldP spid="15" grpId="0"/>
      <p:bldP spid="1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31F6F75-B221-4061-B962-758F7C3BEBF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74720" y="0"/>
            <a:ext cx="871728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FB742AF-8DE1-4801-BAAB-FF7C033D40F3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B29B74-5530-431A-9A1D-6C360E5E40A6}"/>
              </a:ext>
            </a:extLst>
          </p:cNvPr>
          <p:cNvSpPr txBox="1"/>
          <p:nvPr/>
        </p:nvSpPr>
        <p:spPr>
          <a:xfrm>
            <a:off x="1390270" y="2856311"/>
            <a:ext cx="230063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신경망과의</a:t>
            </a:r>
            <a:endParaRPr lang="en-US" altLang="ko-KR" sz="3600" spc="-300" dirty="0">
              <a:solidFill>
                <a:schemeClr val="bg1"/>
              </a:solidFill>
            </a:endParaRPr>
          </a:p>
          <a:p>
            <a:r>
              <a:rPr lang="ko-KR" altLang="en-US" sz="3600" spc="-300" dirty="0">
                <a:solidFill>
                  <a:schemeClr val="bg1"/>
                </a:solidFill>
              </a:rPr>
              <a:t>첫 만남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6DC040-1911-4DE1-B7BA-8D50B20BC5F8}"/>
              </a:ext>
            </a:extLst>
          </p:cNvPr>
          <p:cNvSpPr txBox="1"/>
          <p:nvPr/>
        </p:nvSpPr>
        <p:spPr>
          <a:xfrm>
            <a:off x="904240" y="3121223"/>
            <a:ext cx="4860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2.1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E9C7568C-DA98-40CE-9115-1F19853EEDF6}"/>
              </a:ext>
            </a:extLst>
          </p:cNvPr>
          <p:cNvCxnSpPr>
            <a:cxnSpLocks/>
          </p:cNvCxnSpPr>
          <p:nvPr/>
        </p:nvCxnSpPr>
        <p:spPr>
          <a:xfrm>
            <a:off x="904240" y="282313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2A7BF85-EFF0-4169-9F33-5B30AFBB9A2A}"/>
              </a:ext>
            </a:extLst>
          </p:cNvPr>
          <p:cNvCxnSpPr>
            <a:cxnSpLocks/>
          </p:cNvCxnSpPr>
          <p:nvPr/>
        </p:nvCxnSpPr>
        <p:spPr>
          <a:xfrm>
            <a:off x="904240" y="401185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34912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33137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제목을 입력하세요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46073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Lorem Ipsum is simply dummy text of the printing and typesetting industry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463F401-8213-44C8-B2EB-A549C7E38BEB}"/>
              </a:ext>
            </a:extLst>
          </p:cNvPr>
          <p:cNvSpPr txBox="1"/>
          <p:nvPr/>
        </p:nvSpPr>
        <p:spPr>
          <a:xfrm>
            <a:off x="339536" y="1264666"/>
            <a:ext cx="21419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300" dirty="0">
                <a:solidFill>
                  <a:srgbClr val="04396C"/>
                </a:solidFill>
                <a:latin typeface="+mn-ea"/>
              </a:rPr>
              <a:t>MNIST </a:t>
            </a:r>
            <a:r>
              <a:rPr lang="ko-KR" altLang="en-US" sz="2400" spc="-300" dirty="0">
                <a:solidFill>
                  <a:srgbClr val="04396C"/>
                </a:solidFill>
                <a:latin typeface="+mn-ea"/>
              </a:rPr>
              <a:t>데이터 셋</a:t>
            </a:r>
            <a:endParaRPr lang="en-US" altLang="ko-KR" sz="2400" spc="-300" dirty="0">
              <a:solidFill>
                <a:srgbClr val="04396C"/>
              </a:solidFill>
              <a:latin typeface="+mn-ea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6BB9239-49E1-4522-BB24-0C09E4D47711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0F49AD2-264F-A847-A163-A1987D681600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ECDACA4-36E7-D248-989B-ACD9534C2F08}"/>
              </a:ext>
            </a:extLst>
          </p:cNvPr>
          <p:cNvSpPr txBox="1"/>
          <p:nvPr/>
        </p:nvSpPr>
        <p:spPr>
          <a:xfrm>
            <a:off x="687674" y="215314"/>
            <a:ext cx="38170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신경망과의 첫 만남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4D2D170-D507-E34B-B4B1-F17F99D49558}"/>
              </a:ext>
            </a:extLst>
          </p:cNvPr>
          <p:cNvSpPr txBox="1"/>
          <p:nvPr/>
        </p:nvSpPr>
        <p:spPr>
          <a:xfrm>
            <a:off x="132080" y="117305"/>
            <a:ext cx="4235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2.1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F7CC549-6E99-B749-A353-3E306033B92E}"/>
              </a:ext>
            </a:extLst>
          </p:cNvPr>
          <p:cNvSpPr txBox="1"/>
          <p:nvPr/>
        </p:nvSpPr>
        <p:spPr>
          <a:xfrm>
            <a:off x="687674" y="4132162"/>
            <a:ext cx="720626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• </a:t>
            </a:r>
            <a:r>
              <a:rPr kumimoji="1" lang="ko-KR" altLang="en-US" dirty="0" err="1"/>
              <a:t>손글씨</a:t>
            </a:r>
            <a:r>
              <a:rPr kumimoji="1" lang="ko-KR" altLang="en-US" dirty="0"/>
              <a:t> 숫자로 이루어진 대형 데이터 셋</a:t>
            </a:r>
            <a:endParaRPr kumimoji="1" lang="en-US" altLang="ko-KR" dirty="0"/>
          </a:p>
          <a:p>
            <a:endParaRPr kumimoji="1" lang="en-US" altLang="ko-Kore-KR" dirty="0"/>
          </a:p>
          <a:p>
            <a:r>
              <a:rPr kumimoji="1" lang="en-US" altLang="ko-Kore-KR" dirty="0"/>
              <a:t>• </a:t>
            </a:r>
            <a:r>
              <a:rPr kumimoji="1" lang="en-US" altLang="ko-KR" dirty="0"/>
              <a:t>0~9</a:t>
            </a:r>
            <a:r>
              <a:rPr kumimoji="1" lang="ko-KR" altLang="en-US" dirty="0"/>
              <a:t>까지 총 </a:t>
            </a:r>
            <a:r>
              <a:rPr kumimoji="1" lang="en-US" altLang="ko-KR" dirty="0"/>
              <a:t>10</a:t>
            </a:r>
            <a:r>
              <a:rPr kumimoji="1" lang="ko-KR" altLang="en-US" dirty="0"/>
              <a:t>개의 클래스로 이루어져있다</a:t>
            </a:r>
            <a:endParaRPr kumimoji="1" lang="en-US" altLang="ko-KR" dirty="0"/>
          </a:p>
          <a:p>
            <a:endParaRPr kumimoji="1" lang="en-US" altLang="ko-Kore-KR" dirty="0"/>
          </a:p>
          <a:p>
            <a:r>
              <a:rPr kumimoji="1" lang="en-US" altLang="ko-KR" dirty="0"/>
              <a:t>•</a:t>
            </a:r>
            <a:r>
              <a:rPr kumimoji="1" lang="ko-Kore-KR" altLang="en-US" dirty="0"/>
              <a:t> </a:t>
            </a:r>
            <a:r>
              <a:rPr kumimoji="1" lang="ko-KR" altLang="en-US" dirty="0"/>
              <a:t>색상이 없는 흑백 이미지이다</a:t>
            </a:r>
            <a:r>
              <a:rPr kumimoji="1" lang="en-US" altLang="ko-KR" dirty="0"/>
              <a:t>.</a:t>
            </a:r>
          </a:p>
          <a:p>
            <a:endParaRPr kumimoji="1" lang="en-US" altLang="ko-Kore-KR" dirty="0"/>
          </a:p>
          <a:p>
            <a:r>
              <a:rPr kumimoji="1" lang="en-US" altLang="ko-Kore-KR" dirty="0"/>
              <a:t>• </a:t>
            </a:r>
            <a:r>
              <a:rPr kumimoji="1" lang="ko-KR" altLang="en-US" dirty="0"/>
              <a:t>이미지의 크기는 </a:t>
            </a:r>
            <a:r>
              <a:rPr kumimoji="1" lang="en-US" altLang="ko-KR" dirty="0"/>
              <a:t>28</a:t>
            </a:r>
            <a:r>
              <a:rPr kumimoji="1" lang="ko-KR" altLang="en-US" dirty="0"/>
              <a:t> * </a:t>
            </a:r>
            <a:r>
              <a:rPr kumimoji="1" lang="en-US" altLang="ko-KR" dirty="0"/>
              <a:t>28</a:t>
            </a:r>
            <a:r>
              <a:rPr kumimoji="1" lang="ko-KR" altLang="en-US" dirty="0"/>
              <a:t> 픽셀이다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87FC486-1D96-0F41-A11C-221F82E672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949" y="2091642"/>
            <a:ext cx="6412365" cy="181381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6A04E85-29C7-9A4D-A2F5-9239459C3E82}"/>
              </a:ext>
            </a:extLst>
          </p:cNvPr>
          <p:cNvSpPr txBox="1"/>
          <p:nvPr/>
        </p:nvSpPr>
        <p:spPr>
          <a:xfrm>
            <a:off x="5227813" y="3603311"/>
            <a:ext cx="17363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200" dirty="0"/>
              <a:t>▲ MNIST </a:t>
            </a:r>
            <a:r>
              <a:rPr kumimoji="1" lang="ko-Kore-KR" altLang="en-US" sz="1200" dirty="0"/>
              <a:t>샘플</a:t>
            </a:r>
            <a:r>
              <a:rPr kumimoji="1" lang="ko-KR" altLang="en-US" sz="1200" dirty="0"/>
              <a:t> 이미지</a:t>
            </a:r>
            <a:endParaRPr kumimoji="1" lang="ko-Kore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6391816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33137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제목을 입력하세요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46073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Lorem Ipsum is simply dummy text of the printing and typesetting industry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463F401-8213-44C8-B2EB-A549C7E38BEB}"/>
              </a:ext>
            </a:extLst>
          </p:cNvPr>
          <p:cNvSpPr txBox="1"/>
          <p:nvPr/>
        </p:nvSpPr>
        <p:spPr>
          <a:xfrm>
            <a:off x="339536" y="1264666"/>
            <a:ext cx="46362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 err="1">
                <a:solidFill>
                  <a:srgbClr val="04396C"/>
                </a:solidFill>
                <a:latin typeface="+mn-ea"/>
              </a:rPr>
              <a:t>케라스에서</a:t>
            </a:r>
            <a:r>
              <a:rPr lang="ko-KR" altLang="en-US" sz="2400" spc="-300" dirty="0">
                <a:solidFill>
                  <a:srgbClr val="04396C"/>
                </a:solidFill>
                <a:latin typeface="+mn-ea"/>
              </a:rPr>
              <a:t> </a:t>
            </a:r>
            <a:r>
              <a:rPr lang="en-US" altLang="ko-KR" sz="2400" spc="-300" dirty="0">
                <a:solidFill>
                  <a:srgbClr val="04396C"/>
                </a:solidFill>
                <a:latin typeface="+mn-ea"/>
              </a:rPr>
              <a:t>MNIST</a:t>
            </a:r>
            <a:r>
              <a:rPr lang="ko-KR" altLang="en-US" sz="2400" spc="-300" dirty="0">
                <a:solidFill>
                  <a:srgbClr val="04396C"/>
                </a:solidFill>
                <a:latin typeface="+mn-ea"/>
              </a:rPr>
              <a:t> </a:t>
            </a:r>
            <a:r>
              <a:rPr lang="ko-KR" altLang="en-US" sz="2400" spc="-300" dirty="0" err="1">
                <a:solidFill>
                  <a:srgbClr val="04396C"/>
                </a:solidFill>
                <a:latin typeface="+mn-ea"/>
              </a:rPr>
              <a:t>데이터셋</a:t>
            </a:r>
            <a:r>
              <a:rPr lang="ko-KR" altLang="en-US" sz="2400" spc="-300" dirty="0">
                <a:solidFill>
                  <a:srgbClr val="04396C"/>
                </a:solidFill>
                <a:latin typeface="+mn-ea"/>
              </a:rPr>
              <a:t> 가져오기</a:t>
            </a:r>
            <a:endParaRPr lang="en-US" altLang="ko-KR" sz="2400" spc="-300" dirty="0">
              <a:solidFill>
                <a:srgbClr val="04396C"/>
              </a:solidFill>
              <a:latin typeface="+mn-ea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6BB9239-49E1-4522-BB24-0C09E4D47711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0F49AD2-264F-A847-A163-A1987D681600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ECDACA4-36E7-D248-989B-ACD9534C2F08}"/>
              </a:ext>
            </a:extLst>
          </p:cNvPr>
          <p:cNvSpPr txBox="1"/>
          <p:nvPr/>
        </p:nvSpPr>
        <p:spPr>
          <a:xfrm>
            <a:off x="687674" y="215314"/>
            <a:ext cx="38170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신경망과의 첫 만남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4D2D170-D507-E34B-B4B1-F17F99D49558}"/>
              </a:ext>
            </a:extLst>
          </p:cNvPr>
          <p:cNvSpPr txBox="1"/>
          <p:nvPr/>
        </p:nvSpPr>
        <p:spPr>
          <a:xfrm>
            <a:off x="132080" y="117305"/>
            <a:ext cx="4235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2.1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2CEEAE49-5FC4-6842-A7A3-8A79D4E7E0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95" y="2054721"/>
            <a:ext cx="8293100" cy="2514600"/>
          </a:xfrm>
          <a:prstGeom prst="rect">
            <a:avLst/>
          </a:prstGeom>
          <a:ln w="25400">
            <a:solidFill>
              <a:schemeClr val="accent3"/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6D3F356-AF5D-B14A-B839-DC4EBBFCEB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4745" y="2754892"/>
            <a:ext cx="2110114" cy="181442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4E5D46C-A623-444A-A869-8CCC2FA4745E}"/>
              </a:ext>
            </a:extLst>
          </p:cNvPr>
          <p:cNvSpPr txBox="1"/>
          <p:nvPr/>
        </p:nvSpPr>
        <p:spPr>
          <a:xfrm>
            <a:off x="3236181" y="2754892"/>
            <a:ext cx="34190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1600" dirty="0">
                <a:solidFill>
                  <a:srgbClr val="0070C0"/>
                </a:solidFill>
              </a:rPr>
              <a:t>→</a:t>
            </a:r>
            <a:endParaRPr kumimoji="1" lang="en-US" altLang="ko-Kore-KR" sz="1600" dirty="0">
              <a:solidFill>
                <a:srgbClr val="0070C0"/>
              </a:solidFill>
            </a:endParaRPr>
          </a:p>
          <a:p>
            <a:r>
              <a:rPr kumimoji="1" lang="ko-Kore-KR" altLang="en-US" sz="1600" dirty="0">
                <a:solidFill>
                  <a:srgbClr val="0070C0"/>
                </a:solidFill>
              </a:rPr>
              <a:t>→</a:t>
            </a:r>
            <a:endParaRPr kumimoji="1" lang="en-US" altLang="ko-Kore-KR" sz="1600" dirty="0">
              <a:solidFill>
                <a:srgbClr val="0070C0"/>
              </a:solidFill>
            </a:endParaRPr>
          </a:p>
          <a:p>
            <a:r>
              <a:rPr kumimoji="1" lang="ko-Kore-KR" altLang="en-US" sz="1600" dirty="0">
                <a:solidFill>
                  <a:srgbClr val="0070C0"/>
                </a:solidFill>
              </a:rPr>
              <a:t>→</a:t>
            </a:r>
            <a:endParaRPr kumimoji="1" lang="en-US" altLang="ko-Kore-KR" sz="1600" dirty="0">
              <a:solidFill>
                <a:srgbClr val="0070C0"/>
              </a:solidFill>
            </a:endParaRPr>
          </a:p>
          <a:p>
            <a:endParaRPr kumimoji="1" lang="en-US" altLang="ko-Kore-KR" sz="1600" dirty="0">
              <a:solidFill>
                <a:srgbClr val="0070C0"/>
              </a:solidFill>
            </a:endParaRPr>
          </a:p>
          <a:p>
            <a:r>
              <a:rPr kumimoji="1" lang="ko-Kore-KR" altLang="en-US" sz="1600" dirty="0">
                <a:solidFill>
                  <a:srgbClr val="0070C0"/>
                </a:solidFill>
              </a:rPr>
              <a:t>→</a:t>
            </a:r>
            <a:endParaRPr kumimoji="1" lang="en-US" altLang="ko-Kore-KR" sz="1600" dirty="0">
              <a:solidFill>
                <a:srgbClr val="0070C0"/>
              </a:solidFill>
            </a:endParaRPr>
          </a:p>
          <a:p>
            <a:r>
              <a:rPr kumimoji="1" lang="ko-Kore-KR" altLang="en-US" sz="1600" dirty="0">
                <a:solidFill>
                  <a:srgbClr val="0070C0"/>
                </a:solidFill>
              </a:rPr>
              <a:t>→</a:t>
            </a:r>
            <a:endParaRPr kumimoji="1" lang="en-US" altLang="ko-Kore-KR" sz="1600" dirty="0">
              <a:solidFill>
                <a:srgbClr val="0070C0"/>
              </a:solidFill>
            </a:endParaRPr>
          </a:p>
          <a:p>
            <a:r>
              <a:rPr kumimoji="1" lang="ko-Kore-KR" altLang="en-US" sz="1600" dirty="0">
                <a:solidFill>
                  <a:srgbClr val="0070C0"/>
                </a:solidFill>
              </a:rPr>
              <a:t>→</a:t>
            </a:r>
            <a:endParaRPr kumimoji="1" lang="en-US" altLang="ko-Kore-KR" sz="1600" dirty="0">
              <a:solidFill>
                <a:srgbClr val="0070C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29D9D5A-9575-4140-9310-6C3248F1D6A7}"/>
              </a:ext>
            </a:extLst>
          </p:cNvPr>
          <p:cNvSpPr txBox="1"/>
          <p:nvPr/>
        </p:nvSpPr>
        <p:spPr>
          <a:xfrm>
            <a:off x="5879367" y="2754892"/>
            <a:ext cx="606427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1600" dirty="0">
                <a:solidFill>
                  <a:srgbClr val="FF0000"/>
                </a:solidFill>
              </a:rPr>
              <a:t>→</a:t>
            </a:r>
            <a:r>
              <a:rPr kumimoji="1" lang="ko-KR" altLang="en-US" sz="1600" dirty="0">
                <a:solidFill>
                  <a:srgbClr val="FF0000"/>
                </a:solidFill>
              </a:rPr>
              <a:t> </a:t>
            </a:r>
            <a:r>
              <a:rPr kumimoji="1" lang="en-US" altLang="ko-KR" sz="1600" dirty="0">
                <a:solidFill>
                  <a:srgbClr val="FF0000"/>
                </a:solidFill>
              </a:rPr>
              <a:t>28</a:t>
            </a:r>
            <a:r>
              <a:rPr kumimoji="1" lang="ko-KR" altLang="en-US" sz="1600" dirty="0">
                <a:solidFill>
                  <a:srgbClr val="FF0000"/>
                </a:solidFill>
              </a:rPr>
              <a:t> * </a:t>
            </a:r>
            <a:r>
              <a:rPr kumimoji="1" lang="en-US" altLang="ko-KR" sz="1600" dirty="0">
                <a:solidFill>
                  <a:srgbClr val="FF0000"/>
                </a:solidFill>
              </a:rPr>
              <a:t>28</a:t>
            </a:r>
            <a:r>
              <a:rPr kumimoji="1" lang="ko-KR" altLang="en-US" sz="1600" dirty="0">
                <a:solidFill>
                  <a:srgbClr val="FF0000"/>
                </a:solidFill>
              </a:rPr>
              <a:t> 크기의 </a:t>
            </a:r>
            <a:r>
              <a:rPr kumimoji="1" lang="ko-KR" altLang="en-US" sz="1600" b="1" dirty="0">
                <a:solidFill>
                  <a:srgbClr val="FF0000"/>
                </a:solidFill>
              </a:rPr>
              <a:t>훈련</a:t>
            </a:r>
            <a:r>
              <a:rPr kumimoji="1" lang="ko-KR" altLang="en-US" sz="1600" dirty="0">
                <a:solidFill>
                  <a:srgbClr val="FF0000"/>
                </a:solidFill>
              </a:rPr>
              <a:t> 이미지 </a:t>
            </a:r>
            <a:r>
              <a:rPr kumimoji="1" lang="en-US" altLang="ko-KR" sz="1600" dirty="0">
                <a:solidFill>
                  <a:srgbClr val="FF0000"/>
                </a:solidFill>
              </a:rPr>
              <a:t>60000</a:t>
            </a:r>
            <a:r>
              <a:rPr kumimoji="1" lang="ko-KR" altLang="en-US" sz="1600" dirty="0">
                <a:solidFill>
                  <a:srgbClr val="FF0000"/>
                </a:solidFill>
              </a:rPr>
              <a:t>장</a:t>
            </a:r>
            <a:endParaRPr kumimoji="1" lang="en-US" altLang="ko-Kore-KR" sz="1600" dirty="0">
              <a:solidFill>
                <a:srgbClr val="FF0000"/>
              </a:solidFill>
            </a:endParaRPr>
          </a:p>
          <a:p>
            <a:endParaRPr kumimoji="1" lang="en-US" altLang="ko-Kore-KR" sz="1600" dirty="0">
              <a:solidFill>
                <a:srgbClr val="FF0000"/>
              </a:solidFill>
            </a:endParaRPr>
          </a:p>
          <a:p>
            <a:r>
              <a:rPr kumimoji="1" lang="ko-Kore-KR" altLang="en-US" sz="1600" dirty="0">
                <a:solidFill>
                  <a:srgbClr val="FF0000"/>
                </a:solidFill>
              </a:rPr>
              <a:t>→</a:t>
            </a:r>
            <a:r>
              <a:rPr kumimoji="1" lang="ko-KR" altLang="en-US" sz="1600" dirty="0">
                <a:solidFill>
                  <a:srgbClr val="FF0000"/>
                </a:solidFill>
              </a:rPr>
              <a:t> </a:t>
            </a:r>
            <a:r>
              <a:rPr kumimoji="1" lang="en-US" altLang="ko-KR" sz="1600" dirty="0">
                <a:solidFill>
                  <a:srgbClr val="FF0000"/>
                </a:solidFill>
              </a:rPr>
              <a:t>0~9</a:t>
            </a:r>
            <a:r>
              <a:rPr kumimoji="1" lang="ko-KR" altLang="en-US" sz="1600" dirty="0" err="1">
                <a:solidFill>
                  <a:srgbClr val="FF0000"/>
                </a:solidFill>
              </a:rPr>
              <a:t>까지의</a:t>
            </a:r>
            <a:r>
              <a:rPr kumimoji="1" lang="ko-KR" altLang="en-US" sz="1600" dirty="0">
                <a:solidFill>
                  <a:srgbClr val="FF0000"/>
                </a:solidFill>
              </a:rPr>
              <a:t> 숫자로 이루어진 </a:t>
            </a:r>
            <a:r>
              <a:rPr kumimoji="1" lang="en-US" altLang="ko-KR" sz="1600" dirty="0">
                <a:solidFill>
                  <a:srgbClr val="FF0000"/>
                </a:solidFill>
              </a:rPr>
              <a:t>60000</a:t>
            </a:r>
            <a:r>
              <a:rPr kumimoji="1" lang="ko-KR" altLang="en-US" sz="1600" dirty="0">
                <a:solidFill>
                  <a:srgbClr val="FF0000"/>
                </a:solidFill>
              </a:rPr>
              <a:t>개의 </a:t>
            </a:r>
            <a:r>
              <a:rPr kumimoji="1" lang="ko-KR" altLang="en-US" sz="1600" b="1" dirty="0">
                <a:solidFill>
                  <a:srgbClr val="FF0000"/>
                </a:solidFill>
              </a:rPr>
              <a:t>훈련</a:t>
            </a:r>
            <a:r>
              <a:rPr kumimoji="1" lang="ko-KR" altLang="en-US" sz="1600" dirty="0">
                <a:solidFill>
                  <a:srgbClr val="FF0000"/>
                </a:solidFill>
              </a:rPr>
              <a:t> 레이블</a:t>
            </a:r>
            <a:endParaRPr kumimoji="1" lang="en-US" altLang="ko-Kore-KR" sz="1600" dirty="0">
              <a:solidFill>
                <a:srgbClr val="FF0000"/>
              </a:solidFill>
            </a:endParaRPr>
          </a:p>
          <a:p>
            <a:endParaRPr kumimoji="1" lang="en-US" altLang="ko-Kore-KR" sz="1600" dirty="0">
              <a:solidFill>
                <a:srgbClr val="FF0000"/>
              </a:solidFill>
            </a:endParaRPr>
          </a:p>
          <a:p>
            <a:r>
              <a:rPr kumimoji="1" lang="ko-Kore-KR" altLang="en-US" sz="1600" dirty="0">
                <a:solidFill>
                  <a:srgbClr val="FF0000"/>
                </a:solidFill>
              </a:rPr>
              <a:t>→</a:t>
            </a:r>
            <a:r>
              <a:rPr kumimoji="1" lang="ko-KR" altLang="en-US" sz="1600" dirty="0">
                <a:solidFill>
                  <a:srgbClr val="FF0000"/>
                </a:solidFill>
              </a:rPr>
              <a:t> </a:t>
            </a:r>
            <a:r>
              <a:rPr kumimoji="1" lang="en-US" altLang="ko-KR" sz="1600" dirty="0">
                <a:solidFill>
                  <a:srgbClr val="FF0000"/>
                </a:solidFill>
              </a:rPr>
              <a:t>28</a:t>
            </a:r>
            <a:r>
              <a:rPr kumimoji="1" lang="ko-KR" altLang="en-US" sz="1600" dirty="0">
                <a:solidFill>
                  <a:srgbClr val="FF0000"/>
                </a:solidFill>
              </a:rPr>
              <a:t> * </a:t>
            </a:r>
            <a:r>
              <a:rPr kumimoji="1" lang="en-US" altLang="ko-KR" sz="1600" dirty="0">
                <a:solidFill>
                  <a:srgbClr val="FF0000"/>
                </a:solidFill>
              </a:rPr>
              <a:t>28</a:t>
            </a:r>
            <a:r>
              <a:rPr kumimoji="1" lang="ko-KR" altLang="en-US" sz="1600" dirty="0">
                <a:solidFill>
                  <a:srgbClr val="FF0000"/>
                </a:solidFill>
              </a:rPr>
              <a:t> 크기의 </a:t>
            </a:r>
            <a:r>
              <a:rPr kumimoji="1" lang="ko-KR" altLang="en-US" sz="1600" b="1" dirty="0">
                <a:solidFill>
                  <a:srgbClr val="FF0000"/>
                </a:solidFill>
              </a:rPr>
              <a:t>테스트</a:t>
            </a:r>
            <a:r>
              <a:rPr kumimoji="1" lang="ko-KR" altLang="en-US" sz="1600" dirty="0">
                <a:solidFill>
                  <a:srgbClr val="FF0000"/>
                </a:solidFill>
              </a:rPr>
              <a:t> 이미지 </a:t>
            </a:r>
            <a:r>
              <a:rPr kumimoji="1" lang="en-US" altLang="ko-KR" sz="1600" dirty="0">
                <a:solidFill>
                  <a:srgbClr val="FF0000"/>
                </a:solidFill>
              </a:rPr>
              <a:t>60000</a:t>
            </a:r>
            <a:r>
              <a:rPr kumimoji="1" lang="ko-KR" altLang="en-US" sz="1600" dirty="0">
                <a:solidFill>
                  <a:srgbClr val="FF0000"/>
                </a:solidFill>
              </a:rPr>
              <a:t>장</a:t>
            </a:r>
            <a:endParaRPr kumimoji="1" lang="en-US" altLang="ko-Kore-KR" sz="1600" dirty="0">
              <a:solidFill>
                <a:srgbClr val="FF0000"/>
              </a:solidFill>
            </a:endParaRPr>
          </a:p>
          <a:p>
            <a:endParaRPr kumimoji="1" lang="en-US" altLang="ko-Kore-KR" sz="1600" dirty="0">
              <a:solidFill>
                <a:srgbClr val="FF0000"/>
              </a:solidFill>
            </a:endParaRPr>
          </a:p>
          <a:p>
            <a:r>
              <a:rPr kumimoji="1" lang="ko-Kore-KR" altLang="en-US" sz="1600" dirty="0">
                <a:solidFill>
                  <a:srgbClr val="FF0000"/>
                </a:solidFill>
              </a:rPr>
              <a:t>→</a:t>
            </a:r>
            <a:r>
              <a:rPr kumimoji="1" lang="ko-KR" altLang="en-US" sz="1600" dirty="0">
                <a:solidFill>
                  <a:srgbClr val="FF0000"/>
                </a:solidFill>
              </a:rPr>
              <a:t> </a:t>
            </a:r>
            <a:r>
              <a:rPr kumimoji="1" lang="en-US" altLang="ko-KR" sz="1600" dirty="0">
                <a:solidFill>
                  <a:srgbClr val="FF0000"/>
                </a:solidFill>
              </a:rPr>
              <a:t>0~9</a:t>
            </a:r>
            <a:r>
              <a:rPr kumimoji="1" lang="ko-KR" altLang="en-US" sz="1600" dirty="0" err="1">
                <a:solidFill>
                  <a:srgbClr val="FF0000"/>
                </a:solidFill>
              </a:rPr>
              <a:t>까지의</a:t>
            </a:r>
            <a:r>
              <a:rPr kumimoji="1" lang="ko-KR" altLang="en-US" sz="1600" dirty="0">
                <a:solidFill>
                  <a:srgbClr val="FF0000"/>
                </a:solidFill>
              </a:rPr>
              <a:t> 숫자로 이루어진 </a:t>
            </a:r>
            <a:r>
              <a:rPr kumimoji="1" lang="en-US" altLang="ko-KR" sz="1600" dirty="0">
                <a:solidFill>
                  <a:srgbClr val="FF0000"/>
                </a:solidFill>
              </a:rPr>
              <a:t>10000</a:t>
            </a:r>
            <a:r>
              <a:rPr kumimoji="1" lang="ko-KR" altLang="en-US" sz="1600" dirty="0">
                <a:solidFill>
                  <a:srgbClr val="FF0000"/>
                </a:solidFill>
              </a:rPr>
              <a:t>개의 </a:t>
            </a:r>
            <a:r>
              <a:rPr kumimoji="1" lang="ko-KR" altLang="en-US" sz="1600" b="1" dirty="0">
                <a:solidFill>
                  <a:srgbClr val="FF0000"/>
                </a:solidFill>
              </a:rPr>
              <a:t>테스트</a:t>
            </a:r>
            <a:r>
              <a:rPr kumimoji="1" lang="ko-KR" altLang="en-US" sz="1600" dirty="0">
                <a:solidFill>
                  <a:srgbClr val="FF0000"/>
                </a:solidFill>
              </a:rPr>
              <a:t> 레이블</a:t>
            </a:r>
            <a:endParaRPr kumimoji="1" lang="en-US" altLang="ko-Kore-KR" sz="1600" dirty="0">
              <a:solidFill>
                <a:srgbClr val="FF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BBC84ED-651E-D342-942D-5167E2AF3436}"/>
              </a:ext>
            </a:extLst>
          </p:cNvPr>
          <p:cNvSpPr txBox="1"/>
          <p:nvPr/>
        </p:nvSpPr>
        <p:spPr>
          <a:xfrm>
            <a:off x="358195" y="5085417"/>
            <a:ext cx="710162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• </a:t>
            </a:r>
            <a:r>
              <a:rPr kumimoji="1" lang="en-US" altLang="ko-Kore-KR" dirty="0" err="1"/>
              <a:t>train_images</a:t>
            </a:r>
            <a:r>
              <a:rPr kumimoji="1" lang="ko-KR" altLang="en-US" dirty="0"/>
              <a:t>와 </a:t>
            </a:r>
            <a:r>
              <a:rPr kumimoji="1" lang="en-US" altLang="ko-KR" dirty="0" err="1"/>
              <a:t>train_labels</a:t>
            </a:r>
            <a:r>
              <a:rPr kumimoji="1" lang="ko-KR" altLang="en-US" dirty="0"/>
              <a:t>가 모델이 학습해야 할 훈련 세트 구성</a:t>
            </a:r>
            <a:endParaRPr kumimoji="1" lang="en-US" altLang="ko-KR" dirty="0"/>
          </a:p>
          <a:p>
            <a:endParaRPr kumimoji="1" lang="en-US" altLang="ko-Kore-KR" dirty="0"/>
          </a:p>
          <a:p>
            <a:r>
              <a:rPr kumimoji="1" lang="en-US" altLang="ko-Kore-KR" dirty="0"/>
              <a:t>•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test_images</a:t>
            </a:r>
            <a:r>
              <a:rPr kumimoji="1" lang="ko-KR" altLang="en-US" dirty="0"/>
              <a:t>와 </a:t>
            </a:r>
            <a:r>
              <a:rPr kumimoji="1" lang="en-US" altLang="ko-KR" dirty="0" err="1"/>
              <a:t>test_labels</a:t>
            </a:r>
            <a:r>
              <a:rPr kumimoji="1" lang="ko-KR" altLang="en-US" dirty="0"/>
              <a:t>로 구성된 테스트 세트로 테스트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8815414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33137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제목을 입력하세요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46073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Lorem Ipsum is simply dummy text of the printing and typesetting industry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463F401-8213-44C8-B2EB-A549C7E38BEB}"/>
              </a:ext>
            </a:extLst>
          </p:cNvPr>
          <p:cNvSpPr txBox="1"/>
          <p:nvPr/>
        </p:nvSpPr>
        <p:spPr>
          <a:xfrm>
            <a:off x="339536" y="1264666"/>
            <a:ext cx="22108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04396C"/>
                </a:solidFill>
                <a:latin typeface="+mn-ea"/>
              </a:rPr>
              <a:t>신경망 구조 설계</a:t>
            </a:r>
            <a:endParaRPr lang="en-US" altLang="ko-KR" sz="2400" spc="-300" dirty="0">
              <a:solidFill>
                <a:srgbClr val="04396C"/>
              </a:solidFill>
              <a:latin typeface="+mn-ea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6BB9239-49E1-4522-BB24-0C09E4D47711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0F49AD2-264F-A847-A163-A1987D681600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ECDACA4-36E7-D248-989B-ACD9534C2F08}"/>
              </a:ext>
            </a:extLst>
          </p:cNvPr>
          <p:cNvSpPr txBox="1"/>
          <p:nvPr/>
        </p:nvSpPr>
        <p:spPr>
          <a:xfrm>
            <a:off x="687674" y="215314"/>
            <a:ext cx="38170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신경망과의 첫 만남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4D2D170-D507-E34B-B4B1-F17F99D49558}"/>
              </a:ext>
            </a:extLst>
          </p:cNvPr>
          <p:cNvSpPr txBox="1"/>
          <p:nvPr/>
        </p:nvSpPr>
        <p:spPr>
          <a:xfrm>
            <a:off x="132080" y="117305"/>
            <a:ext cx="4235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2.1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A3810D0B-EA7E-8441-8424-107C4B9981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536" y="2041524"/>
            <a:ext cx="8077363" cy="1644652"/>
          </a:xfrm>
          <a:prstGeom prst="rect">
            <a:avLst/>
          </a:prstGeom>
          <a:ln w="25400">
            <a:solidFill>
              <a:schemeClr val="accent3"/>
            </a:solidFill>
          </a:ln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F1A803D9-F66D-3D48-8AA4-C314622EECC5}"/>
              </a:ext>
            </a:extLst>
          </p:cNvPr>
          <p:cNvSpPr/>
          <p:nvPr/>
        </p:nvSpPr>
        <p:spPr>
          <a:xfrm>
            <a:off x="2536330" y="3087859"/>
            <a:ext cx="572630" cy="218049"/>
          </a:xfrm>
          <a:prstGeom prst="rect">
            <a:avLst/>
          </a:prstGeom>
          <a:solidFill>
            <a:srgbClr val="FFDD00">
              <a:alpha val="4941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8C74CA3-AA6C-0D44-ACD5-F1A398513939}"/>
              </a:ext>
            </a:extLst>
          </p:cNvPr>
          <p:cNvSpPr txBox="1"/>
          <p:nvPr/>
        </p:nvSpPr>
        <p:spPr>
          <a:xfrm>
            <a:off x="503592" y="4017651"/>
            <a:ext cx="2343911" cy="17007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dirty="0"/>
              <a:t>• Dense</a:t>
            </a:r>
            <a:endParaRPr kumimoji="1" lang="en-US" altLang="ko-KR" dirty="0"/>
          </a:p>
          <a:p>
            <a:pPr>
              <a:lnSpc>
                <a:spcPct val="150000"/>
              </a:lnSpc>
            </a:pPr>
            <a:r>
              <a:rPr kumimoji="1" lang="ko-KR" altLang="en-US" dirty="0" err="1"/>
              <a:t>완전연결</a:t>
            </a:r>
            <a:r>
              <a:rPr kumimoji="1" lang="ko-KR" altLang="en-US" dirty="0"/>
              <a:t> 신경망으로</a:t>
            </a:r>
            <a:endParaRPr kumimoji="1" lang="en-US" altLang="ko-KR" dirty="0"/>
          </a:p>
          <a:p>
            <a:pPr>
              <a:lnSpc>
                <a:spcPct val="150000"/>
              </a:lnSpc>
            </a:pPr>
            <a:r>
              <a:rPr kumimoji="1" lang="ko-KR" altLang="en-US" dirty="0"/>
              <a:t>입력과 출력을</a:t>
            </a:r>
            <a:endParaRPr kumimoji="1" lang="en-US" altLang="ko-KR" dirty="0"/>
          </a:p>
          <a:p>
            <a:pPr>
              <a:lnSpc>
                <a:spcPct val="150000"/>
              </a:lnSpc>
            </a:pPr>
            <a:r>
              <a:rPr kumimoji="1" lang="ko-KR" altLang="en-US" dirty="0"/>
              <a:t>모두 연결해준다</a:t>
            </a:r>
            <a:r>
              <a:rPr kumimoji="1" lang="en-US" altLang="ko-KR" dirty="0"/>
              <a:t>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F5304A0-73E4-D749-9E95-B0EC6C121265}"/>
              </a:ext>
            </a:extLst>
          </p:cNvPr>
          <p:cNvSpPr txBox="1"/>
          <p:nvPr/>
        </p:nvSpPr>
        <p:spPr>
          <a:xfrm>
            <a:off x="6180662" y="4017651"/>
            <a:ext cx="3188693" cy="17007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dirty="0"/>
              <a:t>• </a:t>
            </a:r>
            <a:r>
              <a:rPr kumimoji="1" lang="en-US" altLang="ko-Kore-KR" dirty="0" err="1"/>
              <a:t>Relu</a:t>
            </a:r>
            <a:r>
              <a:rPr kumimoji="1" lang="en-US" altLang="ko-Kore-KR" dirty="0"/>
              <a:t> </a:t>
            </a:r>
            <a:endParaRPr kumimoji="1" lang="en-US" altLang="ko-KR" dirty="0"/>
          </a:p>
          <a:p>
            <a:pPr>
              <a:lnSpc>
                <a:spcPct val="150000"/>
              </a:lnSpc>
            </a:pPr>
            <a:r>
              <a:rPr kumimoji="1" lang="en-US" altLang="ko-KR" dirty="0"/>
              <a:t>0</a:t>
            </a:r>
            <a:r>
              <a:rPr kumimoji="1" lang="ko-KR" altLang="en-US" dirty="0"/>
              <a:t>이하의 값은 </a:t>
            </a:r>
            <a:r>
              <a:rPr kumimoji="1" lang="en-US" altLang="ko-KR" dirty="0"/>
              <a:t>0</a:t>
            </a:r>
            <a:r>
              <a:rPr kumimoji="1" lang="ko-KR" altLang="en-US" dirty="0" err="1"/>
              <a:t>으로</a:t>
            </a:r>
            <a:endParaRPr kumimoji="1" lang="en-US" altLang="ko-KR" dirty="0"/>
          </a:p>
          <a:p>
            <a:pPr>
              <a:lnSpc>
                <a:spcPct val="150000"/>
              </a:lnSpc>
            </a:pPr>
            <a:r>
              <a:rPr kumimoji="1" lang="en-US" altLang="ko-KR" dirty="0"/>
              <a:t>0</a:t>
            </a:r>
            <a:r>
              <a:rPr kumimoji="1" lang="ko-KR" altLang="en-US" dirty="0"/>
              <a:t>이상의 값은 그대로 출력</a:t>
            </a:r>
            <a:endParaRPr kumimoji="1" lang="en-US" altLang="ko-KR" dirty="0"/>
          </a:p>
          <a:p>
            <a:pPr>
              <a:lnSpc>
                <a:spcPct val="150000"/>
              </a:lnSpc>
            </a:pPr>
            <a:r>
              <a:rPr kumimoji="1" lang="ko-KR" altLang="en-US" dirty="0"/>
              <a:t>→ </a:t>
            </a:r>
            <a:r>
              <a:rPr kumimoji="1" lang="ko-KR" altLang="en-US" dirty="0" err="1"/>
              <a:t>선형함수이므로</a:t>
            </a:r>
            <a:r>
              <a:rPr kumimoji="1" lang="ko-KR" altLang="en-US" dirty="0"/>
              <a:t> 계산 용이</a:t>
            </a:r>
            <a:endParaRPr kumimoji="1" lang="ko-Kore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2743A83-496E-4B4B-8ACC-A968248205F5}"/>
              </a:ext>
            </a:extLst>
          </p:cNvPr>
          <p:cNvSpPr txBox="1"/>
          <p:nvPr/>
        </p:nvSpPr>
        <p:spPr>
          <a:xfrm>
            <a:off x="9545787" y="4017651"/>
            <a:ext cx="1963999" cy="17007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dirty="0"/>
              <a:t>• </a:t>
            </a:r>
            <a:r>
              <a:rPr kumimoji="1" lang="en-US" altLang="ko-Kore-KR" dirty="0" err="1"/>
              <a:t>Sotfmax</a:t>
            </a:r>
            <a:endParaRPr kumimoji="1" lang="en-US" altLang="ko-KR" dirty="0"/>
          </a:p>
          <a:p>
            <a:pPr>
              <a:lnSpc>
                <a:spcPct val="150000"/>
              </a:lnSpc>
            </a:pPr>
            <a:r>
              <a:rPr kumimoji="1" lang="ko-KR" altLang="en-US" dirty="0"/>
              <a:t>다항분류에서</a:t>
            </a:r>
            <a:endParaRPr kumimoji="1" lang="en-US" altLang="ko-KR" dirty="0"/>
          </a:p>
          <a:p>
            <a:pPr>
              <a:lnSpc>
                <a:spcPct val="150000"/>
              </a:lnSpc>
            </a:pPr>
            <a:r>
              <a:rPr kumimoji="1" lang="ko-KR" altLang="en-US" dirty="0"/>
              <a:t>각 경우의 확률을</a:t>
            </a:r>
            <a:endParaRPr kumimoji="1" lang="en-US" altLang="ko-KR" dirty="0"/>
          </a:p>
          <a:p>
            <a:pPr>
              <a:lnSpc>
                <a:spcPct val="150000"/>
              </a:lnSpc>
            </a:pPr>
            <a:r>
              <a:rPr kumimoji="1" lang="ko-KR" altLang="en-US" dirty="0"/>
              <a:t>알려준다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D6489AEC-CDD0-2D43-AD9D-2BB9491C38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4219" y="4017651"/>
            <a:ext cx="2770011" cy="2340740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6A36EA67-8A1C-F948-A355-53B2C48C1B69}"/>
              </a:ext>
            </a:extLst>
          </p:cNvPr>
          <p:cNvSpPr/>
          <p:nvPr/>
        </p:nvSpPr>
        <p:spPr>
          <a:xfrm>
            <a:off x="2536330" y="3328778"/>
            <a:ext cx="572630" cy="218049"/>
          </a:xfrm>
          <a:prstGeom prst="rect">
            <a:avLst/>
          </a:prstGeom>
          <a:solidFill>
            <a:srgbClr val="FFDD00">
              <a:alpha val="4941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362DEDD-E14C-6E40-AD88-4309237E2D2A}"/>
              </a:ext>
            </a:extLst>
          </p:cNvPr>
          <p:cNvSpPr/>
          <p:nvPr/>
        </p:nvSpPr>
        <p:spPr>
          <a:xfrm>
            <a:off x="4896249" y="3328778"/>
            <a:ext cx="978908" cy="218049"/>
          </a:xfrm>
          <a:prstGeom prst="rect">
            <a:avLst/>
          </a:prstGeom>
          <a:solidFill>
            <a:srgbClr val="FFDD00">
              <a:alpha val="4941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F33AAA0-372B-DC49-B9F3-7B9D95E77CB4}"/>
              </a:ext>
            </a:extLst>
          </p:cNvPr>
          <p:cNvSpPr/>
          <p:nvPr/>
        </p:nvSpPr>
        <p:spPr>
          <a:xfrm>
            <a:off x="5000282" y="3087859"/>
            <a:ext cx="661332" cy="218049"/>
          </a:xfrm>
          <a:prstGeom prst="rect">
            <a:avLst/>
          </a:prstGeom>
          <a:solidFill>
            <a:srgbClr val="FFDD00">
              <a:alpha val="4941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9449618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/>
      <p:bldP spid="16" grpId="0"/>
      <p:bldP spid="17" grpId="0"/>
      <p:bldP spid="20" grpId="0" animBg="1"/>
      <p:bldP spid="21" grpId="0" animBg="1"/>
      <p:bldP spid="2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33137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제목을 입력하세요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46073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Lorem Ipsum is simply dummy text of the printing and typesetting industry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463F401-8213-44C8-B2EB-A549C7E38BEB}"/>
              </a:ext>
            </a:extLst>
          </p:cNvPr>
          <p:cNvSpPr txBox="1"/>
          <p:nvPr/>
        </p:nvSpPr>
        <p:spPr>
          <a:xfrm>
            <a:off x="339536" y="1264666"/>
            <a:ext cx="16017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04396C"/>
                </a:solidFill>
                <a:latin typeface="+mn-ea"/>
              </a:rPr>
              <a:t>컴파일 단계</a:t>
            </a:r>
            <a:endParaRPr lang="en-US" altLang="ko-KR" sz="2400" spc="-300" dirty="0">
              <a:solidFill>
                <a:srgbClr val="04396C"/>
              </a:solidFill>
              <a:latin typeface="+mn-ea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6BB9239-49E1-4522-BB24-0C09E4D47711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0F49AD2-264F-A847-A163-A1987D681600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ECDACA4-36E7-D248-989B-ACD9534C2F08}"/>
              </a:ext>
            </a:extLst>
          </p:cNvPr>
          <p:cNvSpPr txBox="1"/>
          <p:nvPr/>
        </p:nvSpPr>
        <p:spPr>
          <a:xfrm>
            <a:off x="687674" y="215314"/>
            <a:ext cx="38170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신경망과의 첫 만남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4D2D170-D507-E34B-B4B1-F17F99D49558}"/>
              </a:ext>
            </a:extLst>
          </p:cNvPr>
          <p:cNvSpPr txBox="1"/>
          <p:nvPr/>
        </p:nvSpPr>
        <p:spPr>
          <a:xfrm>
            <a:off x="132080" y="117305"/>
            <a:ext cx="4235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2.1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E37ABB4-9718-DD44-B68E-0578D94742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82" y="2161068"/>
            <a:ext cx="7607300" cy="685800"/>
          </a:xfrm>
          <a:prstGeom prst="rect">
            <a:avLst/>
          </a:prstGeom>
          <a:ln w="25400">
            <a:solidFill>
              <a:schemeClr val="accent3"/>
            </a:solidFill>
          </a:ln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0487B8A4-9A06-2742-93D1-03454146FF31}"/>
              </a:ext>
            </a:extLst>
          </p:cNvPr>
          <p:cNvSpPr/>
          <p:nvPr/>
        </p:nvSpPr>
        <p:spPr>
          <a:xfrm>
            <a:off x="2160740" y="2286000"/>
            <a:ext cx="977030" cy="187890"/>
          </a:xfrm>
          <a:prstGeom prst="rect">
            <a:avLst/>
          </a:prstGeom>
          <a:solidFill>
            <a:srgbClr val="FFDC00">
              <a:alpha val="5058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42AC010-4D8D-744A-A462-CF549160F07F}"/>
              </a:ext>
            </a:extLst>
          </p:cNvPr>
          <p:cNvSpPr/>
          <p:nvPr/>
        </p:nvSpPr>
        <p:spPr>
          <a:xfrm>
            <a:off x="4413160" y="2286000"/>
            <a:ext cx="437881" cy="187890"/>
          </a:xfrm>
          <a:prstGeom prst="rect">
            <a:avLst/>
          </a:prstGeom>
          <a:solidFill>
            <a:srgbClr val="FFDC00">
              <a:alpha val="5058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4DA2225-91E9-BF48-9322-C29A2FFA2F19}"/>
              </a:ext>
            </a:extLst>
          </p:cNvPr>
          <p:cNvSpPr/>
          <p:nvPr/>
        </p:nvSpPr>
        <p:spPr>
          <a:xfrm>
            <a:off x="2160740" y="2522482"/>
            <a:ext cx="771646" cy="187890"/>
          </a:xfrm>
          <a:prstGeom prst="rect">
            <a:avLst/>
          </a:prstGeom>
          <a:solidFill>
            <a:srgbClr val="FFDC00">
              <a:alpha val="5058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3FC4C65-C104-8249-9357-B864CB8F4A92}"/>
              </a:ext>
            </a:extLst>
          </p:cNvPr>
          <p:cNvSpPr txBox="1"/>
          <p:nvPr/>
        </p:nvSpPr>
        <p:spPr>
          <a:xfrm>
            <a:off x="555594" y="3314700"/>
            <a:ext cx="7194598" cy="12391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dirty="0"/>
              <a:t>•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옵티마이저</a:t>
            </a:r>
            <a:r>
              <a:rPr kumimoji="1" lang="ko-KR" altLang="en-US" dirty="0"/>
              <a:t> </a:t>
            </a:r>
            <a:r>
              <a:rPr kumimoji="1" lang="en-US" altLang="ko-KR" dirty="0"/>
              <a:t>(optimizer)</a:t>
            </a:r>
          </a:p>
          <a:p>
            <a:pPr>
              <a:lnSpc>
                <a:spcPct val="150000"/>
              </a:lnSpc>
            </a:pPr>
            <a:r>
              <a:rPr kumimoji="1" lang="en-US" altLang="ko-KR" sz="1600" dirty="0"/>
              <a:t>  </a:t>
            </a:r>
            <a:r>
              <a:rPr kumimoji="1" lang="ko-KR" altLang="en-US" sz="1600" dirty="0"/>
              <a:t>입력된 데이터와 손실 함수를 기반으로 네트워크를 업데이트하는 메커니즘</a:t>
            </a:r>
            <a:endParaRPr kumimoji="1" lang="en-US" altLang="ko-KR" sz="1600" dirty="0"/>
          </a:p>
          <a:p>
            <a:pPr>
              <a:lnSpc>
                <a:spcPct val="150000"/>
              </a:lnSpc>
            </a:pPr>
            <a:endParaRPr kumimoji="1" lang="ko-Kore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ACFE6E-8485-8C42-96D3-323ED39B80A5}"/>
              </a:ext>
            </a:extLst>
          </p:cNvPr>
          <p:cNvSpPr txBox="1"/>
          <p:nvPr/>
        </p:nvSpPr>
        <p:spPr>
          <a:xfrm>
            <a:off x="555594" y="4302016"/>
            <a:ext cx="10017486" cy="12391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dirty="0"/>
              <a:t>• </a:t>
            </a:r>
            <a:r>
              <a:rPr kumimoji="1" lang="ko-KR" altLang="en-US" dirty="0"/>
              <a:t>손실 함수 </a:t>
            </a:r>
            <a:r>
              <a:rPr kumimoji="1" lang="en-US" altLang="ko-KR" dirty="0"/>
              <a:t>(loss)</a:t>
            </a:r>
          </a:p>
          <a:p>
            <a:pPr>
              <a:lnSpc>
                <a:spcPct val="150000"/>
              </a:lnSpc>
            </a:pPr>
            <a:r>
              <a:rPr kumimoji="1" lang="en-US" altLang="ko-KR" sz="1600" dirty="0"/>
              <a:t>  </a:t>
            </a:r>
            <a:r>
              <a:rPr kumimoji="1" lang="ko-KR" altLang="en-US" sz="1600" dirty="0"/>
              <a:t>훈련 데이터에서 신경망의 성능을 측정하는 방법으로 네트워크가 옳은 방향으로 학습될 수 있도록 도와줌</a:t>
            </a:r>
            <a:endParaRPr kumimoji="1" lang="en-US" altLang="ko-KR" sz="1600" dirty="0"/>
          </a:p>
          <a:p>
            <a:pPr>
              <a:lnSpc>
                <a:spcPct val="150000"/>
              </a:lnSpc>
            </a:pPr>
            <a:endParaRPr kumimoji="1" lang="ko-Kore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372032-E70D-AE49-A0A0-DDF798199CEA}"/>
              </a:ext>
            </a:extLst>
          </p:cNvPr>
          <p:cNvSpPr txBox="1"/>
          <p:nvPr/>
        </p:nvSpPr>
        <p:spPr>
          <a:xfrm>
            <a:off x="555594" y="5277902"/>
            <a:ext cx="5359159" cy="12391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dirty="0"/>
              <a:t>• </a:t>
            </a:r>
            <a:r>
              <a:rPr kumimoji="1" lang="ko-KR" altLang="en-US" dirty="0"/>
              <a:t>훈련과 테스트 과정을 모니터링할 지표 </a:t>
            </a:r>
            <a:r>
              <a:rPr kumimoji="1" lang="en-US" altLang="ko-KR" dirty="0"/>
              <a:t>(metrics)</a:t>
            </a:r>
          </a:p>
          <a:p>
            <a:pPr>
              <a:lnSpc>
                <a:spcPct val="150000"/>
              </a:lnSpc>
            </a:pPr>
            <a:r>
              <a:rPr kumimoji="1" lang="en-US" altLang="ko-KR" sz="1600" dirty="0"/>
              <a:t>  </a:t>
            </a:r>
            <a:r>
              <a:rPr kumimoji="1" lang="ko-KR" altLang="en-US" sz="1600" dirty="0"/>
              <a:t>여기에서는 정확도</a:t>
            </a:r>
            <a:r>
              <a:rPr kumimoji="1" lang="en-US" altLang="ko-KR" sz="1600" dirty="0"/>
              <a:t>(accuracy)</a:t>
            </a:r>
            <a:r>
              <a:rPr kumimoji="1" lang="ko-KR" altLang="en-US" sz="1600" dirty="0"/>
              <a:t>만 고려함</a:t>
            </a:r>
            <a:endParaRPr kumimoji="1" lang="ko-Kore-KR" altLang="en-US" sz="1600" dirty="0"/>
          </a:p>
          <a:p>
            <a:pPr>
              <a:lnSpc>
                <a:spcPct val="150000"/>
              </a:lnSpc>
            </a:pP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4795629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3" grpId="0" animBg="1"/>
      <p:bldP spid="15" grpId="0" animBg="1"/>
      <p:bldP spid="9" grpId="0"/>
      <p:bldP spid="10" grpId="0"/>
      <p:bldP spid="1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33137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제목을 입력하세요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46073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Lorem Ipsum is simply dummy text of the printing and typesetting industry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463F401-8213-44C8-B2EB-A549C7E38BEB}"/>
              </a:ext>
            </a:extLst>
          </p:cNvPr>
          <p:cNvSpPr txBox="1"/>
          <p:nvPr/>
        </p:nvSpPr>
        <p:spPr>
          <a:xfrm>
            <a:off x="339536" y="1264666"/>
            <a:ext cx="30187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04396C"/>
                </a:solidFill>
                <a:latin typeface="+mn-ea"/>
              </a:rPr>
              <a:t>이미지 데이터 준비하기</a:t>
            </a:r>
            <a:endParaRPr lang="en-US" altLang="ko-KR" sz="2400" spc="-300" dirty="0">
              <a:solidFill>
                <a:srgbClr val="04396C"/>
              </a:solidFill>
              <a:latin typeface="+mn-ea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6BB9239-49E1-4522-BB24-0C09E4D47711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0F49AD2-264F-A847-A163-A1987D681600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ECDACA4-36E7-D248-989B-ACD9534C2F08}"/>
              </a:ext>
            </a:extLst>
          </p:cNvPr>
          <p:cNvSpPr txBox="1"/>
          <p:nvPr/>
        </p:nvSpPr>
        <p:spPr>
          <a:xfrm>
            <a:off x="687674" y="215314"/>
            <a:ext cx="38170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신경망과의 첫 만남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4D2D170-D507-E34B-B4B1-F17F99D49558}"/>
              </a:ext>
            </a:extLst>
          </p:cNvPr>
          <p:cNvSpPr txBox="1"/>
          <p:nvPr/>
        </p:nvSpPr>
        <p:spPr>
          <a:xfrm>
            <a:off x="132080" y="117305"/>
            <a:ext cx="4235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2.1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E64321BB-1E03-A746-896E-FE38CA4BA0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592" y="2050473"/>
            <a:ext cx="6546734" cy="1551709"/>
          </a:xfrm>
          <a:prstGeom prst="rect">
            <a:avLst/>
          </a:prstGeom>
          <a:ln w="25400">
            <a:solidFill>
              <a:schemeClr val="accent3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CBE7B88-82B4-F340-8FD6-B66AB1B3694D}"/>
              </a:ext>
            </a:extLst>
          </p:cNvPr>
          <p:cNvSpPr txBox="1"/>
          <p:nvPr/>
        </p:nvSpPr>
        <p:spPr>
          <a:xfrm>
            <a:off x="600576" y="3926324"/>
            <a:ext cx="5041765" cy="12391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dirty="0"/>
              <a:t>•</a:t>
            </a:r>
            <a:r>
              <a:rPr kumimoji="1" lang="ko-KR" altLang="en-US" dirty="0"/>
              <a:t> 데이터 크기 조정</a:t>
            </a:r>
            <a:endParaRPr kumimoji="1" lang="en-US" altLang="ko-KR" dirty="0"/>
          </a:p>
          <a:p>
            <a:pPr>
              <a:lnSpc>
                <a:spcPct val="150000"/>
              </a:lnSpc>
            </a:pPr>
            <a:r>
              <a:rPr kumimoji="1" lang="en-US" altLang="ko-KR" sz="1600" dirty="0"/>
              <a:t>  </a:t>
            </a:r>
            <a:r>
              <a:rPr kumimoji="1" lang="ko-KR" altLang="en-US" sz="1600" dirty="0"/>
              <a:t>신경망에 맞는 크기인 </a:t>
            </a:r>
            <a:r>
              <a:rPr kumimoji="1" lang="en-US" altLang="ko-KR" sz="1600" dirty="0"/>
              <a:t>28</a:t>
            </a:r>
            <a:r>
              <a:rPr kumimoji="1" lang="ko-KR" altLang="en-US" sz="1600" dirty="0"/>
              <a:t>*</a:t>
            </a:r>
            <a:r>
              <a:rPr kumimoji="1" lang="en-US" altLang="ko-KR" sz="1600" dirty="0"/>
              <a:t>28</a:t>
            </a:r>
            <a:r>
              <a:rPr kumimoji="1" lang="ko-KR" altLang="en-US" sz="1600" dirty="0"/>
              <a:t> 픽셀 사이즈로 바꾼다</a:t>
            </a:r>
            <a:r>
              <a:rPr kumimoji="1" lang="en-US" altLang="ko-KR" sz="1600" dirty="0"/>
              <a:t>.</a:t>
            </a:r>
          </a:p>
          <a:p>
            <a:pPr>
              <a:lnSpc>
                <a:spcPct val="150000"/>
              </a:lnSpc>
            </a:pPr>
            <a:endParaRPr kumimoji="1" lang="ko-Kore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02FD10B-8EDD-AC48-8CF0-DD034078A5B0}"/>
              </a:ext>
            </a:extLst>
          </p:cNvPr>
          <p:cNvSpPr txBox="1"/>
          <p:nvPr/>
        </p:nvSpPr>
        <p:spPr>
          <a:xfrm>
            <a:off x="600576" y="4909997"/>
            <a:ext cx="5745484" cy="12391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dirty="0"/>
              <a:t>•</a:t>
            </a:r>
            <a:r>
              <a:rPr kumimoji="1" lang="ko-KR" altLang="en-US" dirty="0"/>
              <a:t> 데이터 정규화</a:t>
            </a:r>
            <a:endParaRPr kumimoji="1" lang="en-US" altLang="ko-KR" dirty="0"/>
          </a:p>
          <a:p>
            <a:pPr>
              <a:lnSpc>
                <a:spcPct val="150000"/>
              </a:lnSpc>
            </a:pPr>
            <a:r>
              <a:rPr kumimoji="1" lang="en-US" altLang="ko-KR" sz="1600" dirty="0"/>
              <a:t>  0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~</a:t>
            </a:r>
            <a:r>
              <a:rPr kumimoji="1" lang="ko-KR" altLang="en-US" sz="1600" dirty="0"/>
              <a:t> </a:t>
            </a:r>
            <a:r>
              <a:rPr kumimoji="1" lang="en-US" altLang="ko-KR" sz="1600" dirty="0"/>
              <a:t>255</a:t>
            </a:r>
            <a:r>
              <a:rPr kumimoji="1" lang="ko-KR" altLang="en-US" sz="1600" dirty="0"/>
              <a:t>사이의 값인 훈련 이미지를 </a:t>
            </a:r>
            <a:r>
              <a:rPr kumimoji="1" lang="en-US" altLang="ko-KR" sz="1600" dirty="0"/>
              <a:t>255</a:t>
            </a:r>
            <a:r>
              <a:rPr kumimoji="1" lang="ko-KR" altLang="en-US" sz="1600" dirty="0"/>
              <a:t>로 나누어 </a:t>
            </a:r>
            <a:r>
              <a:rPr kumimoji="1" lang="ko-KR" altLang="en-US" sz="1600" dirty="0" err="1"/>
              <a:t>정규화함</a:t>
            </a:r>
            <a:endParaRPr kumimoji="1" lang="en-US" altLang="ko-KR" sz="1600" dirty="0"/>
          </a:p>
          <a:p>
            <a:pPr>
              <a:lnSpc>
                <a:spcPct val="150000"/>
              </a:lnSpc>
            </a:pPr>
            <a:endParaRPr kumimoji="1" lang="ko-Kore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E8F565A-3C45-E740-9B54-7DC162033E0D}"/>
              </a:ext>
            </a:extLst>
          </p:cNvPr>
          <p:cNvSpPr/>
          <p:nvPr/>
        </p:nvSpPr>
        <p:spPr>
          <a:xfrm>
            <a:off x="4031219" y="2164205"/>
            <a:ext cx="2886741" cy="187890"/>
          </a:xfrm>
          <a:prstGeom prst="rect">
            <a:avLst/>
          </a:prstGeom>
          <a:solidFill>
            <a:srgbClr val="FFDC00">
              <a:alpha val="5058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5ECBD67-FE35-524A-A771-CE3510C868D4}"/>
              </a:ext>
            </a:extLst>
          </p:cNvPr>
          <p:cNvSpPr/>
          <p:nvPr/>
        </p:nvSpPr>
        <p:spPr>
          <a:xfrm>
            <a:off x="3784226" y="3010288"/>
            <a:ext cx="2886741" cy="187890"/>
          </a:xfrm>
          <a:prstGeom prst="rect">
            <a:avLst/>
          </a:prstGeom>
          <a:solidFill>
            <a:srgbClr val="FFDC00">
              <a:alpha val="5058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C43034C-A363-8C43-A6E4-166A8729DEF0}"/>
              </a:ext>
            </a:extLst>
          </p:cNvPr>
          <p:cNvSpPr/>
          <p:nvPr/>
        </p:nvSpPr>
        <p:spPr>
          <a:xfrm>
            <a:off x="4036242" y="2455128"/>
            <a:ext cx="2881717" cy="187890"/>
          </a:xfrm>
          <a:prstGeom prst="rect">
            <a:avLst/>
          </a:prstGeom>
          <a:solidFill>
            <a:srgbClr val="FFDC00">
              <a:alpha val="5058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C6923AB-CB0D-4F41-87B8-99FB6C13AAD7}"/>
              </a:ext>
            </a:extLst>
          </p:cNvPr>
          <p:cNvSpPr/>
          <p:nvPr/>
        </p:nvSpPr>
        <p:spPr>
          <a:xfrm>
            <a:off x="3795081" y="3284118"/>
            <a:ext cx="2881717" cy="187890"/>
          </a:xfrm>
          <a:prstGeom prst="rect">
            <a:avLst/>
          </a:prstGeom>
          <a:solidFill>
            <a:srgbClr val="FFDC00">
              <a:alpha val="5058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842882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 animBg="1"/>
      <p:bldP spid="15" grpId="0" animBg="1"/>
      <p:bldP spid="16" grpId="0" animBg="1"/>
      <p:bldP spid="1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33137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제목을 입력하세요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46073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Lorem Ipsum is simply dummy text of the printing and typesetting industry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463F401-8213-44C8-B2EB-A549C7E38BEB}"/>
              </a:ext>
            </a:extLst>
          </p:cNvPr>
          <p:cNvSpPr txBox="1"/>
          <p:nvPr/>
        </p:nvSpPr>
        <p:spPr>
          <a:xfrm>
            <a:off x="339536" y="1264666"/>
            <a:ext cx="21403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04396C"/>
                </a:solidFill>
                <a:latin typeface="+mn-ea"/>
              </a:rPr>
              <a:t>레이블 준비하기</a:t>
            </a:r>
            <a:endParaRPr lang="en-US" altLang="ko-KR" sz="2400" spc="-300" dirty="0">
              <a:solidFill>
                <a:srgbClr val="04396C"/>
              </a:solidFill>
              <a:latin typeface="+mn-ea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6BB9239-49E1-4522-BB24-0C09E4D47711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0F49AD2-264F-A847-A163-A1987D681600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ECDACA4-36E7-D248-989B-ACD9534C2F08}"/>
              </a:ext>
            </a:extLst>
          </p:cNvPr>
          <p:cNvSpPr txBox="1"/>
          <p:nvPr/>
        </p:nvSpPr>
        <p:spPr>
          <a:xfrm>
            <a:off x="687674" y="215314"/>
            <a:ext cx="38170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신경망과의 첫 만남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4D2D170-D507-E34B-B4B1-F17F99D49558}"/>
              </a:ext>
            </a:extLst>
          </p:cNvPr>
          <p:cNvSpPr txBox="1"/>
          <p:nvPr/>
        </p:nvSpPr>
        <p:spPr>
          <a:xfrm>
            <a:off x="132080" y="117305"/>
            <a:ext cx="4235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2.1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78B1631-CCB1-E644-9421-B8952DE3A5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592" y="1909999"/>
            <a:ext cx="7099300" cy="2133600"/>
          </a:xfrm>
          <a:prstGeom prst="rect">
            <a:avLst/>
          </a:prstGeom>
          <a:ln w="25400">
            <a:solidFill>
              <a:schemeClr val="accent3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47BEC49-CE4B-574A-B97C-DA9E2F5F964B}"/>
              </a:ext>
            </a:extLst>
          </p:cNvPr>
          <p:cNvSpPr txBox="1"/>
          <p:nvPr/>
        </p:nvSpPr>
        <p:spPr>
          <a:xfrm>
            <a:off x="8052565" y="1914272"/>
            <a:ext cx="305083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• </a:t>
            </a:r>
            <a:r>
              <a:rPr kumimoji="1" lang="en-US" altLang="ko-Kore-KR" dirty="0" err="1"/>
              <a:t>to_categorical</a:t>
            </a:r>
            <a:endParaRPr kumimoji="1" lang="en-US" altLang="ko-Kore-KR" dirty="0"/>
          </a:p>
          <a:p>
            <a:endParaRPr kumimoji="1" lang="en-US" altLang="ko-Kore-KR" dirty="0"/>
          </a:p>
          <a:p>
            <a:r>
              <a:rPr kumimoji="1" lang="en-US" altLang="ko-Kore-KR" dirty="0"/>
              <a:t>0</a:t>
            </a:r>
            <a:r>
              <a:rPr kumimoji="1" lang="ko-Kore-KR" altLang="en-US" dirty="0"/>
              <a:t>과</a:t>
            </a:r>
            <a:r>
              <a:rPr kumimoji="1" lang="ko-KR" altLang="en-US" dirty="0"/>
              <a:t> </a:t>
            </a:r>
            <a:r>
              <a:rPr kumimoji="1" lang="en-US" altLang="ko-KR" dirty="0"/>
              <a:t>1</a:t>
            </a:r>
            <a:r>
              <a:rPr kumimoji="1" lang="ko-KR" altLang="en-US" dirty="0"/>
              <a:t>로 표시되는 </a:t>
            </a:r>
            <a:endParaRPr kumimoji="1" lang="en-US" altLang="ko-KR" dirty="0"/>
          </a:p>
          <a:p>
            <a:r>
              <a:rPr kumimoji="1" lang="ko-KR" altLang="en-US" dirty="0"/>
              <a:t>원 </a:t>
            </a:r>
            <a:r>
              <a:rPr kumimoji="1" lang="ko-KR" altLang="en-US" dirty="0" err="1"/>
              <a:t>핫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인코딩으로</a:t>
            </a:r>
            <a:r>
              <a:rPr kumimoji="1" lang="ko-KR" altLang="en-US" dirty="0"/>
              <a:t> 변환해 줌</a:t>
            </a:r>
            <a:endParaRPr kumimoji="1" lang="en-US" altLang="ko-Kore-KR" dirty="0"/>
          </a:p>
          <a:p>
            <a:endParaRPr kumimoji="1" lang="ko-Kore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13AFDD6-59FB-B94E-99EC-8D063FA8AE4A}"/>
              </a:ext>
            </a:extLst>
          </p:cNvPr>
          <p:cNvSpPr/>
          <p:nvPr/>
        </p:nvSpPr>
        <p:spPr>
          <a:xfrm>
            <a:off x="2137455" y="2512322"/>
            <a:ext cx="1515255" cy="187890"/>
          </a:xfrm>
          <a:prstGeom prst="rect">
            <a:avLst/>
          </a:prstGeom>
          <a:solidFill>
            <a:srgbClr val="FFDC00">
              <a:alpha val="5058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55189F7-FA16-C349-8D7B-5F3D6AA8C567}"/>
              </a:ext>
            </a:extLst>
          </p:cNvPr>
          <p:cNvSpPr/>
          <p:nvPr/>
        </p:nvSpPr>
        <p:spPr>
          <a:xfrm>
            <a:off x="2029879" y="2751924"/>
            <a:ext cx="1515255" cy="187890"/>
          </a:xfrm>
          <a:prstGeom prst="rect">
            <a:avLst/>
          </a:prstGeom>
          <a:solidFill>
            <a:srgbClr val="FFDC00">
              <a:alpha val="5058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pic>
        <p:nvPicPr>
          <p:cNvPr id="9" name="그림 8" descr="테이블이(가) 표시된 사진&#10;&#10;자동 생성된 설명">
            <a:extLst>
              <a:ext uri="{FF2B5EF4-FFF2-40B4-BE49-F238E27FC236}">
                <a16:creationId xmlns:a16="http://schemas.microsoft.com/office/drawing/2014/main" id="{BF6CF73E-071F-AE40-8920-3D74EAE133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592" y="4216929"/>
            <a:ext cx="8759145" cy="2491027"/>
          </a:xfrm>
          <a:prstGeom prst="rect">
            <a:avLst/>
          </a:prstGeom>
          <a:ln w="25400">
            <a:solidFill>
              <a:schemeClr val="accent3">
                <a:alpha val="40000"/>
              </a:schemeClr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9EFAA63-CDDD-BF49-9782-41EF849BFE83}"/>
              </a:ext>
            </a:extLst>
          </p:cNvPr>
          <p:cNvSpPr txBox="1"/>
          <p:nvPr/>
        </p:nvSpPr>
        <p:spPr>
          <a:xfrm>
            <a:off x="9458310" y="4485339"/>
            <a:ext cx="223009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solidFill>
                  <a:srgbClr val="0070C0"/>
                </a:solidFill>
              </a:rPr>
              <a:t>훈련 정확도</a:t>
            </a:r>
            <a:r>
              <a:rPr kumimoji="1" lang="en-US" altLang="ko-KR" dirty="0">
                <a:solidFill>
                  <a:srgbClr val="0070C0"/>
                </a:solidFill>
              </a:rPr>
              <a:t>:</a:t>
            </a:r>
            <a:r>
              <a:rPr kumimoji="1" lang="ko-KR" altLang="en-US" dirty="0">
                <a:solidFill>
                  <a:srgbClr val="0070C0"/>
                </a:solidFill>
              </a:rPr>
              <a:t> </a:t>
            </a:r>
            <a:r>
              <a:rPr kumimoji="1" lang="en-US" altLang="ko-KR" dirty="0">
                <a:solidFill>
                  <a:srgbClr val="0070C0"/>
                </a:solidFill>
              </a:rPr>
              <a:t>97%</a:t>
            </a:r>
          </a:p>
          <a:p>
            <a:endParaRPr kumimoji="1" lang="en-US" altLang="ko-Kore-KR" dirty="0">
              <a:solidFill>
                <a:srgbClr val="0070C0"/>
              </a:solidFill>
            </a:endParaRPr>
          </a:p>
          <a:p>
            <a:r>
              <a:rPr kumimoji="1" lang="ko-KR" altLang="en-US" dirty="0">
                <a:solidFill>
                  <a:srgbClr val="0070C0"/>
                </a:solidFill>
              </a:rPr>
              <a:t>테스트 정확도</a:t>
            </a:r>
            <a:r>
              <a:rPr kumimoji="1" lang="en-US" altLang="ko-KR" dirty="0">
                <a:solidFill>
                  <a:srgbClr val="0070C0"/>
                </a:solidFill>
              </a:rPr>
              <a:t>:</a:t>
            </a:r>
            <a:r>
              <a:rPr kumimoji="1" lang="ko-KR" altLang="en-US" dirty="0">
                <a:solidFill>
                  <a:srgbClr val="0070C0"/>
                </a:solidFill>
              </a:rPr>
              <a:t> </a:t>
            </a:r>
            <a:r>
              <a:rPr kumimoji="1" lang="en-US" altLang="ko-KR" dirty="0">
                <a:solidFill>
                  <a:srgbClr val="0070C0"/>
                </a:solidFill>
              </a:rPr>
              <a:t>97%</a:t>
            </a:r>
            <a:endParaRPr kumimoji="1" lang="ko-Kore-KR" altLang="en-US" dirty="0">
              <a:solidFill>
                <a:srgbClr val="0070C0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FD60475-4BD1-414A-952F-A31818978CFC}"/>
              </a:ext>
            </a:extLst>
          </p:cNvPr>
          <p:cNvSpPr/>
          <p:nvPr/>
        </p:nvSpPr>
        <p:spPr>
          <a:xfrm>
            <a:off x="1489572" y="6465607"/>
            <a:ext cx="1828854" cy="187890"/>
          </a:xfrm>
          <a:prstGeom prst="rect">
            <a:avLst/>
          </a:prstGeom>
          <a:solidFill>
            <a:srgbClr val="FFDC00">
              <a:alpha val="5058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276FAC2-D27D-944B-A770-5560E0AD45B7}"/>
              </a:ext>
            </a:extLst>
          </p:cNvPr>
          <p:cNvSpPr/>
          <p:nvPr/>
        </p:nvSpPr>
        <p:spPr>
          <a:xfrm>
            <a:off x="8501513" y="6277717"/>
            <a:ext cx="670196" cy="187890"/>
          </a:xfrm>
          <a:prstGeom prst="rect">
            <a:avLst/>
          </a:prstGeom>
          <a:solidFill>
            <a:srgbClr val="FFDC00">
              <a:alpha val="5058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0342223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3" grpId="0" animBg="1"/>
      <p:bldP spid="14" grpId="0" animBg="1"/>
      <p:bldP spid="10" grpId="0"/>
      <p:bldP spid="20" grpId="0" animBg="1"/>
      <p:bldP spid="2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1A4C0C-593F-49EA-A036-AAE8EB62D98B}"/>
              </a:ext>
            </a:extLst>
          </p:cNvPr>
          <p:cNvSpPr txBox="1"/>
          <p:nvPr/>
        </p:nvSpPr>
        <p:spPr>
          <a:xfrm>
            <a:off x="335280" y="2600960"/>
            <a:ext cx="39336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>
                <a:solidFill>
                  <a:schemeClr val="bg1"/>
                </a:solidFill>
                <a:latin typeface="+mj-ea"/>
                <a:ea typeface="+mj-ea"/>
              </a:rPr>
              <a:t>A Table of Contents.</a:t>
            </a:r>
            <a:endParaRPr lang="ko-KR" altLang="en-US" sz="3600" spc="-3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D65EFFB-77B3-4093-9EBE-5BC7CD9D594B}"/>
              </a:ext>
            </a:extLst>
          </p:cNvPr>
          <p:cNvGrpSpPr/>
          <p:nvPr/>
        </p:nvGrpSpPr>
        <p:grpSpPr>
          <a:xfrm>
            <a:off x="619016" y="3799840"/>
            <a:ext cx="5458839" cy="707886"/>
            <a:chOff x="294640" y="3596640"/>
            <a:chExt cx="5458839" cy="70788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4775390-ADD7-4C94-8805-D912724ABC3E}"/>
                </a:ext>
              </a:extLst>
            </p:cNvPr>
            <p:cNvSpPr txBox="1"/>
            <p:nvPr/>
          </p:nvSpPr>
          <p:spPr>
            <a:xfrm>
              <a:off x="294640" y="3596640"/>
              <a:ext cx="91242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1"/>
                  </a:solidFill>
                  <a:latin typeface="+mj-ea"/>
                  <a:ea typeface="+mj-ea"/>
                </a:rPr>
                <a:t>1.3</a:t>
              </a:r>
              <a:endParaRPr lang="ko-KR" altLang="en-US" sz="40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4461C2D-7B54-4B3D-9449-360FD650556A}"/>
                </a:ext>
              </a:extLst>
            </p:cNvPr>
            <p:cNvSpPr txBox="1"/>
            <p:nvPr/>
          </p:nvSpPr>
          <p:spPr>
            <a:xfrm>
              <a:off x="1216660" y="3709993"/>
              <a:ext cx="453681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150" dirty="0">
                  <a:solidFill>
                    <a:srgbClr val="393939"/>
                  </a:solidFill>
                </a:rPr>
                <a:t>왜 </a:t>
              </a:r>
              <a:r>
                <a:rPr lang="ko-KR" altLang="en-US" sz="2800" spc="-150" dirty="0" err="1">
                  <a:solidFill>
                    <a:srgbClr val="393939"/>
                  </a:solidFill>
                </a:rPr>
                <a:t>딥러닝일까</a:t>
              </a:r>
              <a:r>
                <a:rPr lang="en-US" altLang="ko-KR" sz="2800" spc="-150" dirty="0">
                  <a:solidFill>
                    <a:srgbClr val="393939"/>
                  </a:solidFill>
                </a:rPr>
                <a:t>?</a:t>
              </a:r>
              <a:r>
                <a:rPr lang="ko-KR" altLang="en-US" sz="2800" spc="-150" dirty="0">
                  <a:solidFill>
                    <a:srgbClr val="393939"/>
                  </a:solidFill>
                </a:rPr>
                <a:t> 왜 지금일까</a:t>
              </a:r>
              <a:r>
                <a:rPr lang="en-US" altLang="ko-KR" sz="2800" spc="-150" dirty="0">
                  <a:solidFill>
                    <a:srgbClr val="393939"/>
                  </a:solidFill>
                </a:rPr>
                <a:t>?</a:t>
              </a:r>
              <a:endParaRPr lang="ko-KR" altLang="en-US" sz="2800" spc="-150" dirty="0">
                <a:solidFill>
                  <a:srgbClr val="393939"/>
                </a:solidFill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2001D708-6BD1-304E-8BF8-03A4E9FA1C5C}"/>
              </a:ext>
            </a:extLst>
          </p:cNvPr>
          <p:cNvGrpSpPr/>
          <p:nvPr/>
        </p:nvGrpSpPr>
        <p:grpSpPr>
          <a:xfrm>
            <a:off x="619016" y="4756070"/>
            <a:ext cx="4040181" cy="707886"/>
            <a:chOff x="294640" y="3596640"/>
            <a:chExt cx="4040181" cy="707886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1AAB451-11F4-9847-9DAF-FF2FF63B7C44}"/>
                </a:ext>
              </a:extLst>
            </p:cNvPr>
            <p:cNvSpPr txBox="1"/>
            <p:nvPr/>
          </p:nvSpPr>
          <p:spPr>
            <a:xfrm>
              <a:off x="294640" y="3596640"/>
              <a:ext cx="91242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1"/>
                  </a:solidFill>
                  <a:latin typeface="+mj-ea"/>
                  <a:ea typeface="+mj-ea"/>
                </a:rPr>
                <a:t>2.1</a:t>
              </a:r>
              <a:endParaRPr lang="ko-KR" altLang="en-US" sz="40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B9B9042-5AF5-F74C-9507-567D40A007A1}"/>
                </a:ext>
              </a:extLst>
            </p:cNvPr>
            <p:cNvSpPr txBox="1"/>
            <p:nvPr/>
          </p:nvSpPr>
          <p:spPr>
            <a:xfrm>
              <a:off x="1216660" y="3709993"/>
              <a:ext cx="311816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150" dirty="0">
                  <a:solidFill>
                    <a:srgbClr val="393939"/>
                  </a:solidFill>
                </a:rPr>
                <a:t>신경망과의 첫 만남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61547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31F6F75-B221-4061-B962-758F7C3BEBF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74720" y="0"/>
            <a:ext cx="871728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FB742AF-8DE1-4801-BAAB-FF7C033D40F3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B29B74-5530-431A-9A1D-6C360E5E40A6}"/>
              </a:ext>
            </a:extLst>
          </p:cNvPr>
          <p:cNvSpPr txBox="1"/>
          <p:nvPr/>
        </p:nvSpPr>
        <p:spPr>
          <a:xfrm>
            <a:off x="1390270" y="2856311"/>
            <a:ext cx="302037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왜 </a:t>
            </a:r>
            <a:r>
              <a:rPr lang="ko-KR" altLang="en-US" sz="3600" spc="-300" dirty="0" err="1">
                <a:solidFill>
                  <a:schemeClr val="bg1"/>
                </a:solidFill>
              </a:rPr>
              <a:t>딥러닝일까</a:t>
            </a:r>
            <a:r>
              <a:rPr lang="en-US" altLang="ko-KR" sz="3600" spc="-300" dirty="0">
                <a:solidFill>
                  <a:schemeClr val="bg1"/>
                </a:solidFill>
              </a:rPr>
              <a:t>?</a:t>
            </a:r>
          </a:p>
          <a:p>
            <a:r>
              <a:rPr lang="ko-KR" altLang="en-US" sz="3600" spc="-300" dirty="0">
                <a:solidFill>
                  <a:schemeClr val="bg1"/>
                </a:solidFill>
              </a:rPr>
              <a:t>왜 지금일까</a:t>
            </a:r>
            <a:r>
              <a:rPr lang="en-US" altLang="ko-KR" sz="3600" spc="-300" dirty="0">
                <a:solidFill>
                  <a:schemeClr val="bg1"/>
                </a:solidFill>
              </a:rPr>
              <a:t>?</a:t>
            </a:r>
            <a:endParaRPr lang="ko-KR" altLang="en-US" sz="3600" spc="-3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6DC040-1911-4DE1-B7BA-8D50B20BC5F8}"/>
              </a:ext>
            </a:extLst>
          </p:cNvPr>
          <p:cNvSpPr txBox="1"/>
          <p:nvPr/>
        </p:nvSpPr>
        <p:spPr>
          <a:xfrm>
            <a:off x="904240" y="3121223"/>
            <a:ext cx="4860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1.3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E9C7568C-DA98-40CE-9115-1F19853EEDF6}"/>
              </a:ext>
            </a:extLst>
          </p:cNvPr>
          <p:cNvCxnSpPr>
            <a:cxnSpLocks/>
          </p:cNvCxnSpPr>
          <p:nvPr/>
        </p:nvCxnSpPr>
        <p:spPr>
          <a:xfrm>
            <a:off x="904240" y="282313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2A7BF85-EFF0-4169-9F33-5B30AFBB9A2A}"/>
              </a:ext>
            </a:extLst>
          </p:cNvPr>
          <p:cNvCxnSpPr>
            <a:cxnSpLocks/>
          </p:cNvCxnSpPr>
          <p:nvPr/>
        </p:nvCxnSpPr>
        <p:spPr>
          <a:xfrm>
            <a:off x="904240" y="401185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7291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33137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제목을 입력하세요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46073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Lorem Ipsum is simply dummy text of the printing and typesetting industry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463F401-8213-44C8-B2EB-A549C7E38BEB}"/>
              </a:ext>
            </a:extLst>
          </p:cNvPr>
          <p:cNvSpPr txBox="1"/>
          <p:nvPr/>
        </p:nvSpPr>
        <p:spPr>
          <a:xfrm>
            <a:off x="339536" y="1264666"/>
            <a:ext cx="40847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기간별 </a:t>
            </a:r>
            <a:r>
              <a:rPr lang="ko-KR" altLang="en-US" sz="2400" spc="-300" dirty="0" err="1">
                <a:solidFill>
                  <a:srgbClr val="04396C"/>
                </a:solidFill>
                <a:latin typeface="+mn-ea"/>
              </a:rPr>
              <a:t>딥러닝</a:t>
            </a:r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 검색 추이 </a:t>
            </a:r>
            <a:r>
              <a:rPr lang="en-US" altLang="ko-KR" sz="2400" spc="-300" dirty="0">
                <a:solidFill>
                  <a:srgbClr val="393939"/>
                </a:solidFill>
                <a:latin typeface="+mn-ea"/>
              </a:rPr>
              <a:t>(Google)</a:t>
            </a:r>
            <a:endParaRPr lang="ko-KR" altLang="en-US" sz="2400" spc="-300" dirty="0">
              <a:solidFill>
                <a:srgbClr val="393939"/>
              </a:solidFill>
              <a:latin typeface="+mn-ea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6BB9239-49E1-4522-BB24-0C09E4D47711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0F49AD2-264F-A847-A163-A1987D681600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ECDACA4-36E7-D248-989B-ACD9534C2F08}"/>
              </a:ext>
            </a:extLst>
          </p:cNvPr>
          <p:cNvSpPr txBox="1"/>
          <p:nvPr/>
        </p:nvSpPr>
        <p:spPr>
          <a:xfrm>
            <a:off x="687674" y="215314"/>
            <a:ext cx="55563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왜 </a:t>
            </a:r>
            <a:r>
              <a:rPr lang="ko-KR" altLang="en-US" sz="3600" spc="-300" dirty="0" err="1">
                <a:solidFill>
                  <a:schemeClr val="bg1"/>
                </a:solidFill>
              </a:rPr>
              <a:t>딥러닝일까</a:t>
            </a:r>
            <a:r>
              <a:rPr lang="en-US" altLang="ko-KR" sz="3600" spc="-300" dirty="0">
                <a:solidFill>
                  <a:schemeClr val="bg1"/>
                </a:solidFill>
              </a:rPr>
              <a:t>?</a:t>
            </a:r>
            <a:r>
              <a:rPr lang="ko-KR" altLang="en-US" sz="3600" spc="-300" dirty="0">
                <a:solidFill>
                  <a:schemeClr val="bg1"/>
                </a:solidFill>
              </a:rPr>
              <a:t> 왜 지금일까</a:t>
            </a:r>
            <a:r>
              <a:rPr lang="en-US" altLang="ko-KR" sz="3600" spc="-300" dirty="0">
                <a:solidFill>
                  <a:schemeClr val="bg1"/>
                </a:solidFill>
              </a:rPr>
              <a:t>?</a:t>
            </a:r>
            <a:endParaRPr lang="ko-KR" altLang="en-US" sz="3600" spc="-300" dirty="0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4D2D170-D507-E34B-B4B1-F17F99D49558}"/>
              </a:ext>
            </a:extLst>
          </p:cNvPr>
          <p:cNvSpPr txBox="1"/>
          <p:nvPr/>
        </p:nvSpPr>
        <p:spPr>
          <a:xfrm>
            <a:off x="132080" y="117305"/>
            <a:ext cx="4235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1.3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1DCF65E-8C5B-B241-A68A-4235ABBB6FF6}"/>
              </a:ext>
            </a:extLst>
          </p:cNvPr>
          <p:cNvGrpSpPr/>
          <p:nvPr/>
        </p:nvGrpSpPr>
        <p:grpSpPr>
          <a:xfrm>
            <a:off x="998483" y="2426387"/>
            <a:ext cx="10195034" cy="2459927"/>
            <a:chOff x="1146486" y="2671743"/>
            <a:chExt cx="10195034" cy="2459927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A68F3D08-3264-104B-B960-6DB3B05220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6486" y="2671743"/>
              <a:ext cx="10195034" cy="2459927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56090900-B326-8845-827F-C3891D601D5D}"/>
                </a:ext>
              </a:extLst>
            </p:cNvPr>
            <p:cNvSpPr/>
            <p:nvPr/>
          </p:nvSpPr>
          <p:spPr>
            <a:xfrm>
              <a:off x="5108575" y="4676775"/>
              <a:ext cx="244475" cy="12065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dirty="0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F825B962-5D96-4D4F-815D-220E041039C0}"/>
              </a:ext>
            </a:extLst>
          </p:cNvPr>
          <p:cNvSpPr txBox="1"/>
          <p:nvPr/>
        </p:nvSpPr>
        <p:spPr>
          <a:xfrm>
            <a:off x="6785633" y="5264530"/>
            <a:ext cx="43011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2400" b="1" dirty="0">
                <a:solidFill>
                  <a:srgbClr val="FF0000"/>
                </a:solidFill>
              </a:rPr>
              <a:t>→ </a:t>
            </a:r>
            <a:r>
              <a:rPr kumimoji="1" lang="en-US" altLang="ko-Kore-KR" sz="2400" b="1" dirty="0">
                <a:solidFill>
                  <a:srgbClr val="FF0000"/>
                </a:solidFill>
              </a:rPr>
              <a:t>2</a:t>
            </a:r>
            <a:r>
              <a:rPr kumimoji="1" lang="en-US" altLang="ko-KR" sz="2400" b="1" dirty="0">
                <a:solidFill>
                  <a:srgbClr val="FF0000"/>
                </a:solidFill>
              </a:rPr>
              <a:t>010</a:t>
            </a:r>
            <a:r>
              <a:rPr kumimoji="1" lang="ko-KR" altLang="en-US" sz="2400" b="1" dirty="0">
                <a:solidFill>
                  <a:srgbClr val="FF0000"/>
                </a:solidFill>
              </a:rPr>
              <a:t>년대부터 </a:t>
            </a:r>
            <a:r>
              <a:rPr kumimoji="1" lang="ko-KR" altLang="en-US" sz="2400" b="1" dirty="0" err="1">
                <a:solidFill>
                  <a:srgbClr val="FF0000"/>
                </a:solidFill>
              </a:rPr>
              <a:t>검색량</a:t>
            </a:r>
            <a:r>
              <a:rPr kumimoji="1" lang="ko-KR" altLang="en-US" sz="2400" b="1" dirty="0">
                <a:solidFill>
                  <a:srgbClr val="FF0000"/>
                </a:solidFill>
              </a:rPr>
              <a:t> 증가</a:t>
            </a:r>
            <a:endParaRPr kumimoji="1" lang="ko-Kore-KR" altLang="en-US" sz="2400" b="1" dirty="0">
              <a:solidFill>
                <a:srgbClr val="FF0000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0BC8889-280F-8C4D-865C-9AF6CD548A99}"/>
              </a:ext>
            </a:extLst>
          </p:cNvPr>
          <p:cNvSpPr/>
          <p:nvPr/>
        </p:nvSpPr>
        <p:spPr>
          <a:xfrm>
            <a:off x="6585857" y="2558143"/>
            <a:ext cx="4717956" cy="232817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267487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33137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제목을 입력하세요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46073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Lorem Ipsum is simply dummy text of the printing and typesetting industry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463F401-8213-44C8-B2EB-A549C7E38BEB}"/>
              </a:ext>
            </a:extLst>
          </p:cNvPr>
          <p:cNvSpPr txBox="1"/>
          <p:nvPr/>
        </p:nvSpPr>
        <p:spPr>
          <a:xfrm>
            <a:off x="339536" y="1264666"/>
            <a:ext cx="30893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 err="1">
                <a:solidFill>
                  <a:srgbClr val="04396C"/>
                </a:solidFill>
                <a:latin typeface="+mn-ea"/>
              </a:rPr>
              <a:t>딥러닝</a:t>
            </a:r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 성장의 핵심 요인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6BB9239-49E1-4522-BB24-0C09E4D47711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0F49AD2-264F-A847-A163-A1987D681600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ECDACA4-36E7-D248-989B-ACD9534C2F08}"/>
              </a:ext>
            </a:extLst>
          </p:cNvPr>
          <p:cNvSpPr txBox="1"/>
          <p:nvPr/>
        </p:nvSpPr>
        <p:spPr>
          <a:xfrm>
            <a:off x="687674" y="215314"/>
            <a:ext cx="55563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왜 </a:t>
            </a:r>
            <a:r>
              <a:rPr lang="ko-KR" altLang="en-US" sz="3600" spc="-300" dirty="0" err="1">
                <a:solidFill>
                  <a:schemeClr val="bg1"/>
                </a:solidFill>
              </a:rPr>
              <a:t>딥러닝일까</a:t>
            </a:r>
            <a:r>
              <a:rPr lang="en-US" altLang="ko-KR" sz="3600" spc="-300" dirty="0">
                <a:solidFill>
                  <a:schemeClr val="bg1"/>
                </a:solidFill>
              </a:rPr>
              <a:t>?</a:t>
            </a:r>
            <a:r>
              <a:rPr lang="ko-KR" altLang="en-US" sz="3600" spc="-300" dirty="0">
                <a:solidFill>
                  <a:schemeClr val="bg1"/>
                </a:solidFill>
              </a:rPr>
              <a:t> 왜 지금일까</a:t>
            </a:r>
            <a:r>
              <a:rPr lang="en-US" altLang="ko-KR" sz="3600" spc="-300" dirty="0">
                <a:solidFill>
                  <a:schemeClr val="bg1"/>
                </a:solidFill>
              </a:rPr>
              <a:t>?</a:t>
            </a:r>
            <a:endParaRPr lang="ko-KR" altLang="en-US" sz="3600" spc="-300" dirty="0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4D2D170-D507-E34B-B4B1-F17F99D49558}"/>
              </a:ext>
            </a:extLst>
          </p:cNvPr>
          <p:cNvSpPr txBox="1"/>
          <p:nvPr/>
        </p:nvSpPr>
        <p:spPr>
          <a:xfrm>
            <a:off x="132080" y="117305"/>
            <a:ext cx="4235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1.3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274D7DDE-5DBD-2544-8969-4B1D2858088C}"/>
              </a:ext>
            </a:extLst>
          </p:cNvPr>
          <p:cNvSpPr/>
          <p:nvPr/>
        </p:nvSpPr>
        <p:spPr>
          <a:xfrm>
            <a:off x="4425043" y="2251420"/>
            <a:ext cx="3341914" cy="3341914"/>
          </a:xfrm>
          <a:prstGeom prst="ellipse">
            <a:avLst/>
          </a:prstGeom>
          <a:solidFill>
            <a:srgbClr val="00528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ko-Kore-KR" altLang="en-US" sz="2700" b="1" dirty="0"/>
              <a:t>데이터셋</a:t>
            </a:r>
            <a:r>
              <a:rPr kumimoji="1" lang="ko-Kore-KR" altLang="en-US" sz="2700" dirty="0">
                <a:solidFill>
                  <a:schemeClr val="bg1"/>
                </a:solidFill>
              </a:rPr>
              <a:t>과</a:t>
            </a:r>
            <a:endParaRPr kumimoji="1" lang="en-US" altLang="ko-Kore-KR" sz="2700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kumimoji="1" lang="ko-Kore-KR" altLang="en-US" sz="2700" b="1" dirty="0"/>
              <a:t>벤치마크</a:t>
            </a: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C497F12F-9A35-3644-BC43-3C7CFD74C1FA}"/>
              </a:ext>
            </a:extLst>
          </p:cNvPr>
          <p:cNvSpPr/>
          <p:nvPr/>
        </p:nvSpPr>
        <p:spPr>
          <a:xfrm>
            <a:off x="8162412" y="2251420"/>
            <a:ext cx="3341914" cy="3341914"/>
          </a:xfrm>
          <a:prstGeom prst="ellipse">
            <a:avLst/>
          </a:prstGeom>
          <a:solidFill>
            <a:srgbClr val="00528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ko-Kore-KR" altLang="en-US" sz="2700" b="1" dirty="0"/>
              <a:t>알고리즘</a:t>
            </a:r>
            <a:r>
              <a:rPr kumimoji="1" lang="ko-KR" altLang="en-US" sz="2700" b="1" dirty="0"/>
              <a:t> 향상</a:t>
            </a:r>
            <a:endParaRPr kumimoji="1" lang="ko-Kore-KR" altLang="en-US" sz="2700" b="1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3778D26D-E603-3246-943E-F721F6A00D72}"/>
              </a:ext>
            </a:extLst>
          </p:cNvPr>
          <p:cNvSpPr/>
          <p:nvPr/>
        </p:nvSpPr>
        <p:spPr>
          <a:xfrm>
            <a:off x="687674" y="2273191"/>
            <a:ext cx="3341914" cy="3341914"/>
          </a:xfrm>
          <a:prstGeom prst="ellipse">
            <a:avLst/>
          </a:prstGeom>
          <a:solidFill>
            <a:srgbClr val="00528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z="2700" b="1" dirty="0"/>
              <a:t>하드웨어</a:t>
            </a:r>
          </a:p>
        </p:txBody>
      </p:sp>
    </p:spTree>
    <p:extLst>
      <p:ext uri="{BB962C8B-B14F-4D97-AF65-F5344CB8AC3E}">
        <p14:creationId xmlns:p14="http://schemas.microsoft.com/office/powerpoint/2010/main" val="17221287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6" grpId="0" animBg="1"/>
      <p:bldP spid="1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33137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제목을 입력하세요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46073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Lorem Ipsum is simply dummy text of the printing and typesetting industry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463F401-8213-44C8-B2EB-A549C7E38BEB}"/>
              </a:ext>
            </a:extLst>
          </p:cNvPr>
          <p:cNvSpPr txBox="1"/>
          <p:nvPr/>
        </p:nvSpPr>
        <p:spPr>
          <a:xfrm>
            <a:off x="339536" y="1264666"/>
            <a:ext cx="26052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04396C"/>
                </a:solidFill>
                <a:latin typeface="+mn-ea"/>
              </a:rPr>
              <a:t>하드웨어 </a:t>
            </a:r>
            <a:r>
              <a:rPr lang="en-US" altLang="ko-KR" sz="2400" spc="-300" dirty="0">
                <a:solidFill>
                  <a:srgbClr val="04396C"/>
                </a:solidFill>
                <a:latin typeface="+mn-ea"/>
              </a:rPr>
              <a:t>–</a:t>
            </a:r>
            <a:r>
              <a:rPr lang="ko-KR" altLang="en-US" sz="2400" spc="-300" dirty="0">
                <a:solidFill>
                  <a:srgbClr val="04396C"/>
                </a:solidFill>
                <a:latin typeface="+mn-ea"/>
              </a:rPr>
              <a:t> </a:t>
            </a:r>
            <a:r>
              <a:rPr lang="en-US" altLang="ko-KR" sz="2400" spc="-300" dirty="0">
                <a:solidFill>
                  <a:srgbClr val="04396C"/>
                </a:solidFill>
                <a:latin typeface="+mn-ea"/>
              </a:rPr>
              <a:t>CPU</a:t>
            </a:r>
            <a:r>
              <a:rPr lang="ko-KR" altLang="en-US" sz="2400" spc="-300" dirty="0">
                <a:solidFill>
                  <a:srgbClr val="04396C"/>
                </a:solidFill>
                <a:latin typeface="+mn-ea"/>
              </a:rPr>
              <a:t> 발전</a:t>
            </a:r>
            <a:endParaRPr lang="en-US" altLang="ko-KR" sz="2400" spc="-300" dirty="0">
              <a:solidFill>
                <a:srgbClr val="04396C"/>
              </a:solidFill>
              <a:latin typeface="+mn-ea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6BB9239-49E1-4522-BB24-0C09E4D47711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0F49AD2-264F-A847-A163-A1987D681600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ECDACA4-36E7-D248-989B-ACD9534C2F08}"/>
              </a:ext>
            </a:extLst>
          </p:cNvPr>
          <p:cNvSpPr txBox="1"/>
          <p:nvPr/>
        </p:nvSpPr>
        <p:spPr>
          <a:xfrm>
            <a:off x="687674" y="215314"/>
            <a:ext cx="55563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왜 </a:t>
            </a:r>
            <a:r>
              <a:rPr lang="ko-KR" altLang="en-US" sz="3600" spc="-300" dirty="0" err="1">
                <a:solidFill>
                  <a:schemeClr val="bg1"/>
                </a:solidFill>
              </a:rPr>
              <a:t>딥러닝일까</a:t>
            </a:r>
            <a:r>
              <a:rPr lang="en-US" altLang="ko-KR" sz="3600" spc="-300" dirty="0">
                <a:solidFill>
                  <a:schemeClr val="bg1"/>
                </a:solidFill>
              </a:rPr>
              <a:t>?</a:t>
            </a:r>
            <a:r>
              <a:rPr lang="ko-KR" altLang="en-US" sz="3600" spc="-300" dirty="0">
                <a:solidFill>
                  <a:schemeClr val="bg1"/>
                </a:solidFill>
              </a:rPr>
              <a:t> 왜 지금일까</a:t>
            </a:r>
            <a:r>
              <a:rPr lang="en-US" altLang="ko-KR" sz="3600" spc="-300" dirty="0">
                <a:solidFill>
                  <a:schemeClr val="bg1"/>
                </a:solidFill>
              </a:rPr>
              <a:t>?</a:t>
            </a:r>
            <a:endParaRPr lang="ko-KR" altLang="en-US" sz="3600" spc="-300" dirty="0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4D2D170-D507-E34B-B4B1-F17F99D49558}"/>
              </a:ext>
            </a:extLst>
          </p:cNvPr>
          <p:cNvSpPr txBox="1"/>
          <p:nvPr/>
        </p:nvSpPr>
        <p:spPr>
          <a:xfrm>
            <a:off x="132080" y="117305"/>
            <a:ext cx="4235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1.3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974DD4C1-0D8E-6640-86B8-47ED746D8B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74" y="2414427"/>
            <a:ext cx="6926715" cy="335240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C32456E-5DC8-2449-B9B4-D86E0B3BF118}"/>
              </a:ext>
            </a:extLst>
          </p:cNvPr>
          <p:cNvSpPr txBox="1"/>
          <p:nvPr/>
        </p:nvSpPr>
        <p:spPr>
          <a:xfrm>
            <a:off x="9950681" y="6348300"/>
            <a:ext cx="22413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200" dirty="0"/>
              <a:t>출처</a:t>
            </a:r>
            <a:r>
              <a:rPr kumimoji="1" lang="en-US" altLang="ko-KR" sz="1200" dirty="0"/>
              <a:t>:</a:t>
            </a:r>
            <a:r>
              <a:rPr kumimoji="1" lang="ko-KR" altLang="en-US" sz="1200" dirty="0"/>
              <a:t> </a:t>
            </a:r>
            <a:r>
              <a:rPr kumimoji="1" lang="en" altLang="ko-KR" sz="1200" dirty="0" err="1"/>
              <a:t>www.cpubenchmark.net</a:t>
            </a:r>
            <a:endParaRPr kumimoji="1" lang="ko-Kore-KR" altLang="en-US" sz="1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4F016D-FD01-E246-9762-7FDC0E16D247}"/>
              </a:ext>
            </a:extLst>
          </p:cNvPr>
          <p:cNvSpPr txBox="1"/>
          <p:nvPr/>
        </p:nvSpPr>
        <p:spPr>
          <a:xfrm>
            <a:off x="8083032" y="2917860"/>
            <a:ext cx="3421294" cy="14237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dirty="0"/>
              <a:t>•</a:t>
            </a:r>
            <a:r>
              <a:rPr kumimoji="1" lang="ko-KR" altLang="en-US" dirty="0"/>
              <a:t> </a:t>
            </a:r>
            <a:r>
              <a:rPr kumimoji="1" lang="en-US" altLang="ko-KR" dirty="0"/>
              <a:t>CPU</a:t>
            </a:r>
            <a:r>
              <a:rPr kumimoji="1" lang="ko-KR" altLang="en-US" dirty="0"/>
              <a:t>성능의 비약적 발전</a:t>
            </a:r>
            <a:endParaRPr kumimoji="1" lang="en-US" altLang="ko-KR" dirty="0"/>
          </a:p>
          <a:p>
            <a:endParaRPr kumimoji="1" lang="en-US" altLang="ko-Kore-KR" dirty="0"/>
          </a:p>
          <a:p>
            <a:pPr>
              <a:lnSpc>
                <a:spcPct val="150000"/>
              </a:lnSpc>
            </a:pPr>
            <a:r>
              <a:rPr kumimoji="1" lang="ko-KR" altLang="en-US" dirty="0"/>
              <a:t>→ </a:t>
            </a:r>
            <a:r>
              <a:rPr kumimoji="1" lang="en-US" altLang="ko-KR" dirty="0"/>
              <a:t>PC</a:t>
            </a:r>
            <a:r>
              <a:rPr kumimoji="1" lang="ko-KR" altLang="en-US" dirty="0"/>
              <a:t>의 </a:t>
            </a:r>
            <a:r>
              <a:rPr kumimoji="1" lang="ko-KR" altLang="en-US" b="1" dirty="0"/>
              <a:t>소형화</a:t>
            </a:r>
            <a:endParaRPr kumimoji="1" lang="en-US" altLang="ko-KR" b="1" dirty="0"/>
          </a:p>
          <a:p>
            <a:pPr>
              <a:lnSpc>
                <a:spcPct val="150000"/>
              </a:lnSpc>
            </a:pPr>
            <a:r>
              <a:rPr kumimoji="1" lang="ko-KR" altLang="en-US" dirty="0"/>
              <a:t>→ 공간적 제약 </a:t>
            </a:r>
            <a:r>
              <a:rPr kumimoji="1" lang="en-US" altLang="ko-KR" dirty="0"/>
              <a:t>X</a:t>
            </a:r>
            <a:r>
              <a:rPr kumimoji="1" lang="en-US" altLang="ko-Kore-KR" dirty="0"/>
              <a:t>	</a:t>
            </a:r>
            <a:r>
              <a:rPr kumimoji="1" lang="ko-KR" altLang="en-US" dirty="0"/>
              <a:t>    </a:t>
            </a:r>
            <a:endParaRPr kumimoji="1" lang="en-US" altLang="ko-Kore-KR" dirty="0"/>
          </a:p>
        </p:txBody>
      </p:sp>
    </p:spTree>
    <p:extLst>
      <p:ext uri="{BB962C8B-B14F-4D97-AF65-F5344CB8AC3E}">
        <p14:creationId xmlns:p14="http://schemas.microsoft.com/office/powerpoint/2010/main" val="38691689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33137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제목을 입력하세요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46073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Lorem Ipsum is simply dummy text of the printing and typesetting industry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463F401-8213-44C8-B2EB-A549C7E38BEB}"/>
              </a:ext>
            </a:extLst>
          </p:cNvPr>
          <p:cNvSpPr txBox="1"/>
          <p:nvPr/>
        </p:nvSpPr>
        <p:spPr>
          <a:xfrm>
            <a:off x="339536" y="1264666"/>
            <a:ext cx="26260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04396C"/>
                </a:solidFill>
                <a:latin typeface="+mn-ea"/>
              </a:rPr>
              <a:t>하드웨어 </a:t>
            </a:r>
            <a:r>
              <a:rPr lang="en-US" altLang="ko-KR" sz="2400" spc="-300" dirty="0">
                <a:solidFill>
                  <a:srgbClr val="04396C"/>
                </a:solidFill>
                <a:latin typeface="+mn-ea"/>
              </a:rPr>
              <a:t>–</a:t>
            </a:r>
            <a:r>
              <a:rPr lang="ko-KR" altLang="en-US" sz="2400" spc="-300" dirty="0">
                <a:solidFill>
                  <a:srgbClr val="04396C"/>
                </a:solidFill>
                <a:latin typeface="+mn-ea"/>
              </a:rPr>
              <a:t> </a:t>
            </a:r>
            <a:r>
              <a:rPr lang="en-US" altLang="ko-KR" sz="2400" spc="-300" dirty="0">
                <a:solidFill>
                  <a:srgbClr val="04396C"/>
                </a:solidFill>
                <a:latin typeface="+mn-ea"/>
              </a:rPr>
              <a:t>GPU</a:t>
            </a:r>
            <a:r>
              <a:rPr lang="ko-KR" altLang="en-US" sz="2400" spc="-300" dirty="0">
                <a:solidFill>
                  <a:srgbClr val="04396C"/>
                </a:solidFill>
                <a:latin typeface="+mn-ea"/>
              </a:rPr>
              <a:t> 발전</a:t>
            </a:r>
            <a:endParaRPr lang="en-US" altLang="ko-KR" sz="2400" spc="-300" dirty="0">
              <a:solidFill>
                <a:srgbClr val="04396C"/>
              </a:solidFill>
              <a:latin typeface="+mn-ea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6BB9239-49E1-4522-BB24-0C09E4D47711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0F49AD2-264F-A847-A163-A1987D681600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ECDACA4-36E7-D248-989B-ACD9534C2F08}"/>
              </a:ext>
            </a:extLst>
          </p:cNvPr>
          <p:cNvSpPr txBox="1"/>
          <p:nvPr/>
        </p:nvSpPr>
        <p:spPr>
          <a:xfrm>
            <a:off x="687674" y="215314"/>
            <a:ext cx="55563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왜 </a:t>
            </a:r>
            <a:r>
              <a:rPr lang="ko-KR" altLang="en-US" sz="3600" spc="-300" dirty="0" err="1">
                <a:solidFill>
                  <a:schemeClr val="bg1"/>
                </a:solidFill>
              </a:rPr>
              <a:t>딥러닝일까</a:t>
            </a:r>
            <a:r>
              <a:rPr lang="en-US" altLang="ko-KR" sz="3600" spc="-300" dirty="0">
                <a:solidFill>
                  <a:schemeClr val="bg1"/>
                </a:solidFill>
              </a:rPr>
              <a:t>?</a:t>
            </a:r>
            <a:r>
              <a:rPr lang="ko-KR" altLang="en-US" sz="3600" spc="-300" dirty="0">
                <a:solidFill>
                  <a:schemeClr val="bg1"/>
                </a:solidFill>
              </a:rPr>
              <a:t> 왜 지금일까</a:t>
            </a:r>
            <a:r>
              <a:rPr lang="en-US" altLang="ko-KR" sz="3600" spc="-300" dirty="0">
                <a:solidFill>
                  <a:schemeClr val="bg1"/>
                </a:solidFill>
              </a:rPr>
              <a:t>?</a:t>
            </a:r>
            <a:endParaRPr lang="ko-KR" altLang="en-US" sz="3600" spc="-300" dirty="0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4D2D170-D507-E34B-B4B1-F17F99D49558}"/>
              </a:ext>
            </a:extLst>
          </p:cNvPr>
          <p:cNvSpPr txBox="1"/>
          <p:nvPr/>
        </p:nvSpPr>
        <p:spPr>
          <a:xfrm>
            <a:off x="132080" y="117305"/>
            <a:ext cx="4235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1.3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C32456E-5DC8-2449-B9B4-D86E0B3BF118}"/>
              </a:ext>
            </a:extLst>
          </p:cNvPr>
          <p:cNvSpPr txBox="1"/>
          <p:nvPr/>
        </p:nvSpPr>
        <p:spPr>
          <a:xfrm>
            <a:off x="9950681" y="6348300"/>
            <a:ext cx="22413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200" dirty="0"/>
              <a:t>출처</a:t>
            </a:r>
            <a:r>
              <a:rPr kumimoji="1" lang="en-US" altLang="ko-KR" sz="1200" dirty="0"/>
              <a:t>:</a:t>
            </a:r>
            <a:r>
              <a:rPr kumimoji="1" lang="ko-KR" altLang="en-US" sz="1200" dirty="0"/>
              <a:t> </a:t>
            </a:r>
            <a:r>
              <a:rPr kumimoji="1" lang="en" altLang="ko-KR" sz="1200" dirty="0" err="1"/>
              <a:t>www.cpubenchmark.net</a:t>
            </a:r>
            <a:endParaRPr kumimoji="1" lang="ko-Kore-KR" altLang="en-US" sz="1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4F016D-FD01-E246-9762-7FDC0E16D247}"/>
              </a:ext>
            </a:extLst>
          </p:cNvPr>
          <p:cNvSpPr txBox="1"/>
          <p:nvPr/>
        </p:nvSpPr>
        <p:spPr>
          <a:xfrm>
            <a:off x="8083032" y="4310792"/>
            <a:ext cx="3421294" cy="1454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dirty="0"/>
              <a:t>•</a:t>
            </a:r>
            <a:r>
              <a:rPr kumimoji="1" lang="ko-KR" altLang="en-US" sz="2000" dirty="0"/>
              <a:t> </a:t>
            </a:r>
            <a:r>
              <a:rPr kumimoji="1" lang="en-US" altLang="ko-KR" sz="2000" dirty="0"/>
              <a:t>GPU</a:t>
            </a:r>
            <a:r>
              <a:rPr kumimoji="1" lang="ko-KR" altLang="en-US" sz="2000" dirty="0"/>
              <a:t> 성능의 발전</a:t>
            </a:r>
            <a:endParaRPr kumimoji="1" lang="en-US" altLang="ko-KR" sz="2000" dirty="0"/>
          </a:p>
          <a:p>
            <a:endParaRPr kumimoji="1" lang="en-US" altLang="ko-Kore-KR" dirty="0"/>
          </a:p>
          <a:p>
            <a:pPr>
              <a:lnSpc>
                <a:spcPct val="150000"/>
              </a:lnSpc>
            </a:pPr>
            <a:r>
              <a:rPr kumimoji="1" lang="ko-KR" altLang="en-US" dirty="0"/>
              <a:t>→ </a:t>
            </a:r>
            <a:r>
              <a:rPr kumimoji="1" lang="ko-KR" altLang="en-US" b="1" dirty="0" err="1"/>
              <a:t>병렬연산</a:t>
            </a:r>
            <a:r>
              <a:rPr kumimoji="1" lang="ko-KR" altLang="en-US" dirty="0"/>
              <a:t> 성능 향상</a:t>
            </a:r>
            <a:endParaRPr kumimoji="1" lang="en-US" altLang="ko-KR" dirty="0"/>
          </a:p>
          <a:p>
            <a:pPr>
              <a:lnSpc>
                <a:spcPct val="150000"/>
              </a:lnSpc>
            </a:pPr>
            <a:r>
              <a:rPr kumimoji="1" lang="ko-KR" altLang="en-US" dirty="0"/>
              <a:t>→ 대형</a:t>
            </a:r>
            <a:r>
              <a:rPr kumimoji="1" lang="en-US" altLang="ko-KR" dirty="0"/>
              <a:t>CPU</a:t>
            </a:r>
            <a:r>
              <a:rPr kumimoji="1" lang="ko-KR" altLang="en-US" dirty="0"/>
              <a:t>가 </a:t>
            </a:r>
            <a:r>
              <a:rPr kumimoji="1" lang="ko-KR" altLang="en-US" b="1" dirty="0"/>
              <a:t>소형</a:t>
            </a:r>
            <a:r>
              <a:rPr kumimoji="1" lang="en-US" altLang="ko-KR" b="1" dirty="0"/>
              <a:t>GPU</a:t>
            </a:r>
            <a:r>
              <a:rPr kumimoji="1" lang="ko-KR" altLang="en-US" dirty="0"/>
              <a:t>로 대체</a:t>
            </a:r>
            <a:endParaRPr kumimoji="1" lang="en-US" altLang="ko-Kore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4221B09-39F1-CE4F-AA3F-5931CD0347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74" y="2281982"/>
            <a:ext cx="6802188" cy="389992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9F3DDDA-0F01-E84E-B27F-19D4040F48C6}"/>
              </a:ext>
            </a:extLst>
          </p:cNvPr>
          <p:cNvSpPr txBox="1"/>
          <p:nvPr/>
        </p:nvSpPr>
        <p:spPr>
          <a:xfrm>
            <a:off x="8083032" y="2273284"/>
            <a:ext cx="3421294" cy="1454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dirty="0"/>
              <a:t>•</a:t>
            </a:r>
            <a:r>
              <a:rPr kumimoji="1" lang="ko-KR" altLang="en-US" sz="2000" dirty="0"/>
              <a:t> </a:t>
            </a:r>
            <a:r>
              <a:rPr kumimoji="1" lang="ko-KR" altLang="en-US" sz="2000" dirty="0" err="1"/>
              <a:t>딥러닝에서</a:t>
            </a:r>
            <a:r>
              <a:rPr kumimoji="1" lang="ko-KR" altLang="en-US" sz="2000" dirty="0"/>
              <a:t> </a:t>
            </a:r>
            <a:r>
              <a:rPr kumimoji="1" lang="en-US" altLang="ko-KR" sz="2000" dirty="0"/>
              <a:t>GPU</a:t>
            </a:r>
            <a:r>
              <a:rPr kumimoji="1" lang="ko-KR" altLang="en-US" sz="2000" dirty="0"/>
              <a:t>의 중요성</a:t>
            </a:r>
            <a:endParaRPr kumimoji="1" lang="en-US" altLang="ko-KR" sz="2000" dirty="0"/>
          </a:p>
          <a:p>
            <a:endParaRPr kumimoji="1" lang="en-US" altLang="ko-Kore-KR" dirty="0"/>
          </a:p>
          <a:p>
            <a:pPr>
              <a:lnSpc>
                <a:spcPct val="150000"/>
              </a:lnSpc>
            </a:pPr>
            <a:r>
              <a:rPr kumimoji="1" lang="ko-KR" altLang="en-US" dirty="0"/>
              <a:t>→ 빠른 </a:t>
            </a:r>
            <a:r>
              <a:rPr kumimoji="1" lang="ko-KR" altLang="en-US" b="1" dirty="0" err="1"/>
              <a:t>병렬연산</a:t>
            </a:r>
            <a:r>
              <a:rPr kumimoji="1" lang="ko-KR" altLang="en-US" dirty="0"/>
              <a:t> 성능 요구</a:t>
            </a:r>
            <a:endParaRPr kumimoji="1" lang="en-US" altLang="ko-KR" dirty="0"/>
          </a:p>
          <a:p>
            <a:pPr>
              <a:lnSpc>
                <a:spcPct val="150000"/>
              </a:lnSpc>
            </a:pPr>
            <a:r>
              <a:rPr kumimoji="1" lang="ko-KR" altLang="en-US" dirty="0"/>
              <a:t>→ </a:t>
            </a:r>
            <a:r>
              <a:rPr kumimoji="1" lang="en-US" altLang="ko-KR" dirty="0"/>
              <a:t>CPU</a:t>
            </a:r>
            <a:r>
              <a:rPr kumimoji="1" lang="ko-KR" altLang="en-US" dirty="0"/>
              <a:t>보다 </a:t>
            </a:r>
            <a:r>
              <a:rPr kumimoji="1" lang="en-US" altLang="ko-KR" b="1" dirty="0"/>
              <a:t>GPU</a:t>
            </a:r>
            <a:r>
              <a:rPr kumimoji="1" lang="ko-KR" altLang="en-US" dirty="0"/>
              <a:t>가 적합</a:t>
            </a:r>
            <a:endParaRPr kumimoji="1" lang="en-US" altLang="ko-Kore-KR" dirty="0"/>
          </a:p>
        </p:txBody>
      </p:sp>
    </p:spTree>
    <p:extLst>
      <p:ext uri="{BB962C8B-B14F-4D97-AF65-F5344CB8AC3E}">
        <p14:creationId xmlns:p14="http://schemas.microsoft.com/office/powerpoint/2010/main" val="30978320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TextBox 143">
            <a:extLst>
              <a:ext uri="{FF2B5EF4-FFF2-40B4-BE49-F238E27FC236}">
                <a16:creationId xmlns:a16="http://schemas.microsoft.com/office/drawing/2014/main" id="{7380D083-5826-0248-B5A2-B701FA732EFD}"/>
              </a:ext>
            </a:extLst>
          </p:cNvPr>
          <p:cNvSpPr txBox="1"/>
          <p:nvPr/>
        </p:nvSpPr>
        <p:spPr>
          <a:xfrm>
            <a:off x="1092489" y="2361775"/>
            <a:ext cx="6190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200" dirty="0"/>
              <a:t>1</a:t>
            </a:r>
            <a:r>
              <a:rPr kumimoji="1" lang="en-US" altLang="ko-KR" sz="1200" dirty="0"/>
              <a:t>.4MB</a:t>
            </a:r>
            <a:endParaRPr kumimoji="1" lang="ko-Kore-KR" altLang="en-US" sz="1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33137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제목을 입력하세요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46073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Lorem Ipsum is simply dummy text of the printing and typesetting industry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463F401-8213-44C8-B2EB-A549C7E38BEB}"/>
              </a:ext>
            </a:extLst>
          </p:cNvPr>
          <p:cNvSpPr txBox="1"/>
          <p:nvPr/>
        </p:nvSpPr>
        <p:spPr>
          <a:xfrm>
            <a:off x="339536" y="1264666"/>
            <a:ext cx="26789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 err="1">
                <a:solidFill>
                  <a:srgbClr val="04396C"/>
                </a:solidFill>
                <a:latin typeface="+mn-ea"/>
              </a:rPr>
              <a:t>데이터셋과</a:t>
            </a:r>
            <a:r>
              <a:rPr lang="ko-KR" altLang="en-US" sz="2400" spc="-300" dirty="0">
                <a:solidFill>
                  <a:srgbClr val="04396C"/>
                </a:solidFill>
                <a:latin typeface="+mn-ea"/>
              </a:rPr>
              <a:t> 벤치마크</a:t>
            </a:r>
            <a:endParaRPr lang="en-US" altLang="ko-KR" sz="2400" spc="-300" dirty="0">
              <a:solidFill>
                <a:srgbClr val="04396C"/>
              </a:solidFill>
              <a:latin typeface="+mn-ea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6BB9239-49E1-4522-BB24-0C09E4D47711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0F49AD2-264F-A847-A163-A1987D681600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ECDACA4-36E7-D248-989B-ACD9534C2F08}"/>
              </a:ext>
            </a:extLst>
          </p:cNvPr>
          <p:cNvSpPr txBox="1"/>
          <p:nvPr/>
        </p:nvSpPr>
        <p:spPr>
          <a:xfrm>
            <a:off x="687674" y="215314"/>
            <a:ext cx="55563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왜 </a:t>
            </a:r>
            <a:r>
              <a:rPr lang="ko-KR" altLang="en-US" sz="3600" spc="-300" dirty="0" err="1">
                <a:solidFill>
                  <a:schemeClr val="bg1"/>
                </a:solidFill>
              </a:rPr>
              <a:t>딥러닝일까</a:t>
            </a:r>
            <a:r>
              <a:rPr lang="en-US" altLang="ko-KR" sz="3600" spc="-300" dirty="0">
                <a:solidFill>
                  <a:schemeClr val="bg1"/>
                </a:solidFill>
              </a:rPr>
              <a:t>?</a:t>
            </a:r>
            <a:r>
              <a:rPr lang="ko-KR" altLang="en-US" sz="3600" spc="-300" dirty="0">
                <a:solidFill>
                  <a:schemeClr val="bg1"/>
                </a:solidFill>
              </a:rPr>
              <a:t> 왜 지금일까</a:t>
            </a:r>
            <a:r>
              <a:rPr lang="en-US" altLang="ko-KR" sz="3600" spc="-300" dirty="0">
                <a:solidFill>
                  <a:schemeClr val="bg1"/>
                </a:solidFill>
              </a:rPr>
              <a:t>?</a:t>
            </a:r>
            <a:endParaRPr lang="ko-KR" altLang="en-US" sz="3600" spc="-300" dirty="0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4D2D170-D507-E34B-B4B1-F17F99D49558}"/>
              </a:ext>
            </a:extLst>
          </p:cNvPr>
          <p:cNvSpPr txBox="1"/>
          <p:nvPr/>
        </p:nvSpPr>
        <p:spPr>
          <a:xfrm>
            <a:off x="132080" y="117305"/>
            <a:ext cx="4235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1.3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78BB4BC-E5EC-F04E-BCDC-8F1F0CA59B08}"/>
              </a:ext>
            </a:extLst>
          </p:cNvPr>
          <p:cNvSpPr txBox="1"/>
          <p:nvPr/>
        </p:nvSpPr>
        <p:spPr>
          <a:xfrm>
            <a:off x="1937950" y="5645315"/>
            <a:ext cx="3421294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dirty="0"/>
              <a:t>•</a:t>
            </a:r>
            <a:r>
              <a:rPr kumimoji="1" lang="ko-KR" altLang="en-US" dirty="0"/>
              <a:t> </a:t>
            </a:r>
            <a:r>
              <a:rPr kumimoji="1" lang="ko-KR" altLang="en-US" b="1" dirty="0"/>
              <a:t>저장장치</a:t>
            </a:r>
            <a:r>
              <a:rPr kumimoji="1" lang="ko-KR" altLang="en-US" dirty="0"/>
              <a:t>의 발전</a:t>
            </a:r>
            <a:endParaRPr kumimoji="1" lang="en-US" altLang="ko-KR" dirty="0"/>
          </a:p>
        </p:txBody>
      </p:sp>
      <p:pic>
        <p:nvPicPr>
          <p:cNvPr id="57" name="그림 56">
            <a:extLst>
              <a:ext uri="{FF2B5EF4-FFF2-40B4-BE49-F238E27FC236}">
                <a16:creationId xmlns:a16="http://schemas.microsoft.com/office/drawing/2014/main" id="{1554B3A0-F025-9942-9ECB-21CB6DB712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2994" y="2637830"/>
            <a:ext cx="304464" cy="320549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14AC72E1-F415-F941-B041-0F32A76EA9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1998" y="2637830"/>
            <a:ext cx="304464" cy="320549"/>
          </a:xfrm>
          <a:prstGeom prst="rect">
            <a:avLst/>
          </a:prstGeom>
        </p:spPr>
      </p:pic>
      <p:pic>
        <p:nvPicPr>
          <p:cNvPr id="60" name="그림 59">
            <a:extLst>
              <a:ext uri="{FF2B5EF4-FFF2-40B4-BE49-F238E27FC236}">
                <a16:creationId xmlns:a16="http://schemas.microsoft.com/office/drawing/2014/main" id="{E2CE1D5B-CA14-CE4D-98ED-9D3263B469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462" y="2637830"/>
            <a:ext cx="304464" cy="320549"/>
          </a:xfrm>
          <a:prstGeom prst="rect">
            <a:avLst/>
          </a:prstGeom>
        </p:spPr>
      </p:pic>
      <p:pic>
        <p:nvPicPr>
          <p:cNvPr id="61" name="그림 60">
            <a:extLst>
              <a:ext uri="{FF2B5EF4-FFF2-40B4-BE49-F238E27FC236}">
                <a16:creationId xmlns:a16="http://schemas.microsoft.com/office/drawing/2014/main" id="{6EC7A7E2-BEC3-C94C-AC6A-7D449EFDA8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2994" y="2950673"/>
            <a:ext cx="304464" cy="320549"/>
          </a:xfrm>
          <a:prstGeom prst="rect">
            <a:avLst/>
          </a:prstGeom>
        </p:spPr>
      </p:pic>
      <p:pic>
        <p:nvPicPr>
          <p:cNvPr id="62" name="그림 61">
            <a:extLst>
              <a:ext uri="{FF2B5EF4-FFF2-40B4-BE49-F238E27FC236}">
                <a16:creationId xmlns:a16="http://schemas.microsoft.com/office/drawing/2014/main" id="{70E5DC1D-5B24-D94C-B58E-237DA1A39C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5476" y="2638134"/>
            <a:ext cx="304464" cy="320549"/>
          </a:xfrm>
          <a:prstGeom prst="rect">
            <a:avLst/>
          </a:prstGeom>
        </p:spPr>
      </p:pic>
      <p:pic>
        <p:nvPicPr>
          <p:cNvPr id="63" name="그림 62">
            <a:extLst>
              <a:ext uri="{FF2B5EF4-FFF2-40B4-BE49-F238E27FC236}">
                <a16:creationId xmlns:a16="http://schemas.microsoft.com/office/drawing/2014/main" id="{D499520F-E56C-A545-A4A3-5B1E0C3A81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9268" y="2949265"/>
            <a:ext cx="304464" cy="320549"/>
          </a:xfrm>
          <a:prstGeom prst="rect">
            <a:avLst/>
          </a:prstGeom>
        </p:spPr>
      </p:pic>
      <p:pic>
        <p:nvPicPr>
          <p:cNvPr id="64" name="그림 63">
            <a:extLst>
              <a:ext uri="{FF2B5EF4-FFF2-40B4-BE49-F238E27FC236}">
                <a16:creationId xmlns:a16="http://schemas.microsoft.com/office/drawing/2014/main" id="{4FCC3778-57DE-DF4C-8A1F-666CA5D4BA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1002" y="2953207"/>
            <a:ext cx="304464" cy="320549"/>
          </a:xfrm>
          <a:prstGeom prst="rect">
            <a:avLst/>
          </a:prstGeom>
        </p:spPr>
      </p:pic>
      <p:pic>
        <p:nvPicPr>
          <p:cNvPr id="65" name="그림 64">
            <a:extLst>
              <a:ext uri="{FF2B5EF4-FFF2-40B4-BE49-F238E27FC236}">
                <a16:creationId xmlns:a16="http://schemas.microsoft.com/office/drawing/2014/main" id="{3E1E31C7-16CB-AA49-B1CD-460D3F2EF4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284" y="2949264"/>
            <a:ext cx="304464" cy="320549"/>
          </a:xfrm>
          <a:prstGeom prst="rect">
            <a:avLst/>
          </a:prstGeom>
        </p:spPr>
      </p:pic>
      <p:pic>
        <p:nvPicPr>
          <p:cNvPr id="66" name="그림 65">
            <a:extLst>
              <a:ext uri="{FF2B5EF4-FFF2-40B4-BE49-F238E27FC236}">
                <a16:creationId xmlns:a16="http://schemas.microsoft.com/office/drawing/2014/main" id="{639DA279-B501-6B46-AA01-D71FC2FA49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2994" y="3266480"/>
            <a:ext cx="304464" cy="320549"/>
          </a:xfrm>
          <a:prstGeom prst="rect">
            <a:avLst/>
          </a:prstGeom>
        </p:spPr>
      </p:pic>
      <p:pic>
        <p:nvPicPr>
          <p:cNvPr id="67" name="그림 66">
            <a:extLst>
              <a:ext uri="{FF2B5EF4-FFF2-40B4-BE49-F238E27FC236}">
                <a16:creationId xmlns:a16="http://schemas.microsoft.com/office/drawing/2014/main" id="{88DC158F-4AB6-3343-BDA9-3F54A1CAC8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1998" y="3266480"/>
            <a:ext cx="304464" cy="320549"/>
          </a:xfrm>
          <a:prstGeom prst="rect">
            <a:avLst/>
          </a:prstGeom>
        </p:spPr>
      </p:pic>
      <p:pic>
        <p:nvPicPr>
          <p:cNvPr id="68" name="그림 67">
            <a:extLst>
              <a:ext uri="{FF2B5EF4-FFF2-40B4-BE49-F238E27FC236}">
                <a16:creationId xmlns:a16="http://schemas.microsoft.com/office/drawing/2014/main" id="{637FBAF0-CF70-E941-AA7E-B9F5FA4708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462" y="3266480"/>
            <a:ext cx="304464" cy="320549"/>
          </a:xfrm>
          <a:prstGeom prst="rect">
            <a:avLst/>
          </a:prstGeom>
        </p:spPr>
      </p:pic>
      <p:pic>
        <p:nvPicPr>
          <p:cNvPr id="69" name="그림 68">
            <a:extLst>
              <a:ext uri="{FF2B5EF4-FFF2-40B4-BE49-F238E27FC236}">
                <a16:creationId xmlns:a16="http://schemas.microsoft.com/office/drawing/2014/main" id="{DEEDF2C2-C3BF-2049-B8B5-4722440009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2994" y="3579323"/>
            <a:ext cx="304464" cy="320549"/>
          </a:xfrm>
          <a:prstGeom prst="rect">
            <a:avLst/>
          </a:prstGeom>
        </p:spPr>
      </p:pic>
      <p:pic>
        <p:nvPicPr>
          <p:cNvPr id="70" name="그림 69">
            <a:extLst>
              <a:ext uri="{FF2B5EF4-FFF2-40B4-BE49-F238E27FC236}">
                <a16:creationId xmlns:a16="http://schemas.microsoft.com/office/drawing/2014/main" id="{0E4F89FF-5040-3F43-B8E2-2205107FD0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5476" y="3266784"/>
            <a:ext cx="304464" cy="320549"/>
          </a:xfrm>
          <a:prstGeom prst="rect">
            <a:avLst/>
          </a:prstGeom>
        </p:spPr>
      </p:pic>
      <p:pic>
        <p:nvPicPr>
          <p:cNvPr id="71" name="그림 70">
            <a:extLst>
              <a:ext uri="{FF2B5EF4-FFF2-40B4-BE49-F238E27FC236}">
                <a16:creationId xmlns:a16="http://schemas.microsoft.com/office/drawing/2014/main" id="{0E27890F-32D6-3D49-8521-77B67C608C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9268" y="3577915"/>
            <a:ext cx="304464" cy="320549"/>
          </a:xfrm>
          <a:prstGeom prst="rect">
            <a:avLst/>
          </a:prstGeom>
        </p:spPr>
      </p:pic>
      <p:pic>
        <p:nvPicPr>
          <p:cNvPr id="72" name="그림 71">
            <a:extLst>
              <a:ext uri="{FF2B5EF4-FFF2-40B4-BE49-F238E27FC236}">
                <a16:creationId xmlns:a16="http://schemas.microsoft.com/office/drawing/2014/main" id="{AB2FDD4C-69FC-4B4A-BD84-526AC36812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1002" y="3581857"/>
            <a:ext cx="304464" cy="320549"/>
          </a:xfrm>
          <a:prstGeom prst="rect">
            <a:avLst/>
          </a:prstGeom>
        </p:spPr>
      </p:pic>
      <p:pic>
        <p:nvPicPr>
          <p:cNvPr id="73" name="그림 72">
            <a:extLst>
              <a:ext uri="{FF2B5EF4-FFF2-40B4-BE49-F238E27FC236}">
                <a16:creationId xmlns:a16="http://schemas.microsoft.com/office/drawing/2014/main" id="{0B30B215-C9DC-2547-A3A9-9A4EF58C0B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284" y="3577914"/>
            <a:ext cx="304464" cy="320549"/>
          </a:xfrm>
          <a:prstGeom prst="rect">
            <a:avLst/>
          </a:prstGeom>
        </p:spPr>
      </p:pic>
      <p:pic>
        <p:nvPicPr>
          <p:cNvPr id="74" name="그림 73">
            <a:extLst>
              <a:ext uri="{FF2B5EF4-FFF2-40B4-BE49-F238E27FC236}">
                <a16:creationId xmlns:a16="http://schemas.microsoft.com/office/drawing/2014/main" id="{EA49E68E-79F3-1D45-AC62-A079EA7633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2994" y="3902273"/>
            <a:ext cx="304464" cy="320549"/>
          </a:xfrm>
          <a:prstGeom prst="rect">
            <a:avLst/>
          </a:prstGeom>
        </p:spPr>
      </p:pic>
      <p:pic>
        <p:nvPicPr>
          <p:cNvPr id="75" name="그림 74">
            <a:extLst>
              <a:ext uri="{FF2B5EF4-FFF2-40B4-BE49-F238E27FC236}">
                <a16:creationId xmlns:a16="http://schemas.microsoft.com/office/drawing/2014/main" id="{15CF1DA8-43CE-FD45-9AE6-D09DCF7C0D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1998" y="3902273"/>
            <a:ext cx="304464" cy="320549"/>
          </a:xfrm>
          <a:prstGeom prst="rect">
            <a:avLst/>
          </a:prstGeom>
        </p:spPr>
      </p:pic>
      <p:pic>
        <p:nvPicPr>
          <p:cNvPr id="76" name="그림 75">
            <a:extLst>
              <a:ext uri="{FF2B5EF4-FFF2-40B4-BE49-F238E27FC236}">
                <a16:creationId xmlns:a16="http://schemas.microsoft.com/office/drawing/2014/main" id="{E8E84B3D-5492-7E41-A251-9FAE146FDA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6462" y="3902273"/>
            <a:ext cx="304464" cy="320549"/>
          </a:xfrm>
          <a:prstGeom prst="rect">
            <a:avLst/>
          </a:prstGeom>
        </p:spPr>
      </p:pic>
      <p:pic>
        <p:nvPicPr>
          <p:cNvPr id="77" name="그림 76">
            <a:extLst>
              <a:ext uri="{FF2B5EF4-FFF2-40B4-BE49-F238E27FC236}">
                <a16:creationId xmlns:a16="http://schemas.microsoft.com/office/drawing/2014/main" id="{EF47DB85-CF4A-D748-A81B-4F89F981F8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2994" y="4215116"/>
            <a:ext cx="304464" cy="320549"/>
          </a:xfrm>
          <a:prstGeom prst="rect">
            <a:avLst/>
          </a:prstGeom>
        </p:spPr>
      </p:pic>
      <p:pic>
        <p:nvPicPr>
          <p:cNvPr id="78" name="그림 77">
            <a:extLst>
              <a:ext uri="{FF2B5EF4-FFF2-40B4-BE49-F238E27FC236}">
                <a16:creationId xmlns:a16="http://schemas.microsoft.com/office/drawing/2014/main" id="{7B52069C-BD45-4C48-852C-8F49FBB7B9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5476" y="3902577"/>
            <a:ext cx="304464" cy="320549"/>
          </a:xfrm>
          <a:prstGeom prst="rect">
            <a:avLst/>
          </a:prstGeom>
        </p:spPr>
      </p:pic>
      <p:pic>
        <p:nvPicPr>
          <p:cNvPr id="79" name="그림 78">
            <a:extLst>
              <a:ext uri="{FF2B5EF4-FFF2-40B4-BE49-F238E27FC236}">
                <a16:creationId xmlns:a16="http://schemas.microsoft.com/office/drawing/2014/main" id="{F1FB842A-78AD-DB49-A397-61531EF4C6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9268" y="4213708"/>
            <a:ext cx="304464" cy="320549"/>
          </a:xfrm>
          <a:prstGeom prst="rect">
            <a:avLst/>
          </a:prstGeom>
        </p:spPr>
      </p:pic>
      <p:pic>
        <p:nvPicPr>
          <p:cNvPr id="80" name="그림 79">
            <a:extLst>
              <a:ext uri="{FF2B5EF4-FFF2-40B4-BE49-F238E27FC236}">
                <a16:creationId xmlns:a16="http://schemas.microsoft.com/office/drawing/2014/main" id="{930ACA37-A3C8-084B-832F-C2D15F92E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1002" y="4217650"/>
            <a:ext cx="304464" cy="320549"/>
          </a:xfrm>
          <a:prstGeom prst="rect">
            <a:avLst/>
          </a:prstGeom>
        </p:spPr>
      </p:pic>
      <p:pic>
        <p:nvPicPr>
          <p:cNvPr id="81" name="그림 80">
            <a:extLst>
              <a:ext uri="{FF2B5EF4-FFF2-40B4-BE49-F238E27FC236}">
                <a16:creationId xmlns:a16="http://schemas.microsoft.com/office/drawing/2014/main" id="{A3FB73A3-156E-944D-AE07-A0AD0B5823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284" y="4213707"/>
            <a:ext cx="304464" cy="320549"/>
          </a:xfrm>
          <a:prstGeom prst="rect">
            <a:avLst/>
          </a:prstGeom>
        </p:spPr>
      </p:pic>
      <p:pic>
        <p:nvPicPr>
          <p:cNvPr id="82" name="그림 81">
            <a:extLst>
              <a:ext uri="{FF2B5EF4-FFF2-40B4-BE49-F238E27FC236}">
                <a16:creationId xmlns:a16="http://schemas.microsoft.com/office/drawing/2014/main" id="{6FCB7B79-CD04-B640-8DBC-3F34A0032F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9450" y="2950986"/>
            <a:ext cx="304464" cy="320549"/>
          </a:xfrm>
          <a:prstGeom prst="rect">
            <a:avLst/>
          </a:prstGeom>
        </p:spPr>
      </p:pic>
      <p:pic>
        <p:nvPicPr>
          <p:cNvPr id="85" name="그림 84">
            <a:extLst>
              <a:ext uri="{FF2B5EF4-FFF2-40B4-BE49-F238E27FC236}">
                <a16:creationId xmlns:a16="http://schemas.microsoft.com/office/drawing/2014/main" id="{0E771EB4-47BB-4C4F-B29F-77C7C5C5A9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900" y="3569242"/>
            <a:ext cx="304464" cy="320549"/>
          </a:xfrm>
          <a:prstGeom prst="rect">
            <a:avLst/>
          </a:prstGeom>
        </p:spPr>
      </p:pic>
      <p:pic>
        <p:nvPicPr>
          <p:cNvPr id="90" name="그림 89">
            <a:extLst>
              <a:ext uri="{FF2B5EF4-FFF2-40B4-BE49-F238E27FC236}">
                <a16:creationId xmlns:a16="http://schemas.microsoft.com/office/drawing/2014/main" id="{EFC7FB7C-0794-DB4F-B4F4-75E62E44EF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900" y="3885049"/>
            <a:ext cx="304464" cy="320549"/>
          </a:xfrm>
          <a:prstGeom prst="rect">
            <a:avLst/>
          </a:prstGeom>
        </p:spPr>
      </p:pic>
      <p:pic>
        <p:nvPicPr>
          <p:cNvPr id="93" name="그림 92">
            <a:extLst>
              <a:ext uri="{FF2B5EF4-FFF2-40B4-BE49-F238E27FC236}">
                <a16:creationId xmlns:a16="http://schemas.microsoft.com/office/drawing/2014/main" id="{3BD62496-E004-F845-A542-04D6B5E6C6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900" y="4197892"/>
            <a:ext cx="304464" cy="320549"/>
          </a:xfrm>
          <a:prstGeom prst="rect">
            <a:avLst/>
          </a:prstGeom>
        </p:spPr>
      </p:pic>
      <p:pic>
        <p:nvPicPr>
          <p:cNvPr id="130" name="그림 129">
            <a:extLst>
              <a:ext uri="{FF2B5EF4-FFF2-40B4-BE49-F238E27FC236}">
                <a16:creationId xmlns:a16="http://schemas.microsoft.com/office/drawing/2014/main" id="{E2DA524D-8C51-614C-8170-7FFDC94E1B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2238" y="2643347"/>
            <a:ext cx="304464" cy="320549"/>
          </a:xfrm>
          <a:prstGeom prst="rect">
            <a:avLst/>
          </a:prstGeom>
        </p:spPr>
      </p:pic>
      <p:pic>
        <p:nvPicPr>
          <p:cNvPr id="131" name="그림 130">
            <a:extLst>
              <a:ext uri="{FF2B5EF4-FFF2-40B4-BE49-F238E27FC236}">
                <a16:creationId xmlns:a16="http://schemas.microsoft.com/office/drawing/2014/main" id="{3BFB0794-5A72-A54E-BAFC-D1B7E2BAA0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2238" y="2956190"/>
            <a:ext cx="304464" cy="320549"/>
          </a:xfrm>
          <a:prstGeom prst="rect">
            <a:avLst/>
          </a:prstGeom>
        </p:spPr>
      </p:pic>
      <p:pic>
        <p:nvPicPr>
          <p:cNvPr id="132" name="그림 131">
            <a:extLst>
              <a:ext uri="{FF2B5EF4-FFF2-40B4-BE49-F238E27FC236}">
                <a16:creationId xmlns:a16="http://schemas.microsoft.com/office/drawing/2014/main" id="{CA0ECA5D-A65E-4C49-9418-881FFC5F45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2238" y="3271997"/>
            <a:ext cx="304464" cy="320549"/>
          </a:xfrm>
          <a:prstGeom prst="rect">
            <a:avLst/>
          </a:prstGeom>
        </p:spPr>
      </p:pic>
      <p:pic>
        <p:nvPicPr>
          <p:cNvPr id="133" name="그림 132">
            <a:extLst>
              <a:ext uri="{FF2B5EF4-FFF2-40B4-BE49-F238E27FC236}">
                <a16:creationId xmlns:a16="http://schemas.microsoft.com/office/drawing/2014/main" id="{33A20C67-FB56-3F4B-A6CA-B366C5987D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078" y="3261489"/>
            <a:ext cx="304464" cy="320549"/>
          </a:xfrm>
          <a:prstGeom prst="rect">
            <a:avLst/>
          </a:prstGeom>
        </p:spPr>
      </p:pic>
      <p:pic>
        <p:nvPicPr>
          <p:cNvPr id="134" name="그림 133">
            <a:extLst>
              <a:ext uri="{FF2B5EF4-FFF2-40B4-BE49-F238E27FC236}">
                <a16:creationId xmlns:a16="http://schemas.microsoft.com/office/drawing/2014/main" id="{1B178BE4-AFC5-7244-B7EF-CBE9B2C928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2238" y="3577913"/>
            <a:ext cx="304464" cy="320549"/>
          </a:xfrm>
          <a:prstGeom prst="rect">
            <a:avLst/>
          </a:prstGeom>
        </p:spPr>
      </p:pic>
      <p:pic>
        <p:nvPicPr>
          <p:cNvPr id="135" name="그림 134">
            <a:extLst>
              <a:ext uri="{FF2B5EF4-FFF2-40B4-BE49-F238E27FC236}">
                <a16:creationId xmlns:a16="http://schemas.microsoft.com/office/drawing/2014/main" id="{C5C9170F-9510-9D48-BFD9-BA92F456E1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2238" y="4220633"/>
            <a:ext cx="304464" cy="320549"/>
          </a:xfrm>
          <a:prstGeom prst="rect">
            <a:avLst/>
          </a:prstGeom>
        </p:spPr>
      </p:pic>
      <p:pic>
        <p:nvPicPr>
          <p:cNvPr id="136" name="그림 135">
            <a:extLst>
              <a:ext uri="{FF2B5EF4-FFF2-40B4-BE49-F238E27FC236}">
                <a16:creationId xmlns:a16="http://schemas.microsoft.com/office/drawing/2014/main" id="{72D47BF6-8FD2-DD47-A9D5-6BF2D51921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039" y="2637829"/>
            <a:ext cx="304464" cy="320549"/>
          </a:xfrm>
          <a:prstGeom prst="rect">
            <a:avLst/>
          </a:prstGeom>
        </p:spPr>
      </p:pic>
      <p:sp>
        <p:nvSpPr>
          <p:cNvPr id="138" name="TextBox 137">
            <a:extLst>
              <a:ext uri="{FF2B5EF4-FFF2-40B4-BE49-F238E27FC236}">
                <a16:creationId xmlns:a16="http://schemas.microsoft.com/office/drawing/2014/main" id="{48A963DB-85D9-8843-9372-9D05B18EE513}"/>
              </a:ext>
            </a:extLst>
          </p:cNvPr>
          <p:cNvSpPr txBox="1"/>
          <p:nvPr/>
        </p:nvSpPr>
        <p:spPr>
          <a:xfrm>
            <a:off x="2037044" y="5178577"/>
            <a:ext cx="430887" cy="347211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kumimoji="1" lang="en-US" altLang="ko-Kore-KR" sz="1600" dirty="0"/>
              <a:t>•</a:t>
            </a:r>
            <a:r>
              <a:rPr kumimoji="1" lang="en-US" altLang="ko-KR" sz="1600" dirty="0"/>
              <a:t>••</a:t>
            </a:r>
            <a:endParaRPr kumimoji="1" lang="ko-Kore-KR" altLang="en-US" sz="1400" dirty="0"/>
          </a:p>
        </p:txBody>
      </p:sp>
      <p:pic>
        <p:nvPicPr>
          <p:cNvPr id="146" name="그림 145" descr="텍스트, 전자기기이(가) 표시된 사진&#10;&#10;자동 생성된 설명">
            <a:extLst>
              <a:ext uri="{FF2B5EF4-FFF2-40B4-BE49-F238E27FC236}">
                <a16:creationId xmlns:a16="http://schemas.microsoft.com/office/drawing/2014/main" id="{7287AD77-A53B-CC43-B69F-164DA21074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0283" y="3411304"/>
            <a:ext cx="1373568" cy="960747"/>
          </a:xfrm>
          <a:prstGeom prst="rect">
            <a:avLst/>
          </a:prstGeom>
        </p:spPr>
      </p:pic>
      <p:sp>
        <p:nvSpPr>
          <p:cNvPr id="147" name="TextBox 146">
            <a:extLst>
              <a:ext uri="{FF2B5EF4-FFF2-40B4-BE49-F238E27FC236}">
                <a16:creationId xmlns:a16="http://schemas.microsoft.com/office/drawing/2014/main" id="{A2A787B5-B26A-BC4B-8ECE-F4DF9B410A59}"/>
              </a:ext>
            </a:extLst>
          </p:cNvPr>
          <p:cNvSpPr txBox="1"/>
          <p:nvPr/>
        </p:nvSpPr>
        <p:spPr>
          <a:xfrm>
            <a:off x="3124422" y="3698020"/>
            <a:ext cx="404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→</a:t>
            </a:r>
            <a:endParaRPr kumimoji="1" lang="ko-Kore-KR" altLang="en-US" dirty="0"/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D45C8052-DEB8-1A47-9739-715B8D84BA44}"/>
              </a:ext>
            </a:extLst>
          </p:cNvPr>
          <p:cNvSpPr txBox="1"/>
          <p:nvPr/>
        </p:nvSpPr>
        <p:spPr>
          <a:xfrm>
            <a:off x="3378549" y="2702962"/>
            <a:ext cx="4411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200" dirty="0"/>
              <a:t>1TB</a:t>
            </a:r>
            <a:endParaRPr kumimoji="1" lang="ko-Kore-KR" altLang="en-US" sz="1200" dirty="0"/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56754889-588A-4846-A0C7-52FB59805884}"/>
              </a:ext>
            </a:extLst>
          </p:cNvPr>
          <p:cNvSpPr txBox="1"/>
          <p:nvPr/>
        </p:nvSpPr>
        <p:spPr>
          <a:xfrm>
            <a:off x="8143312" y="5645315"/>
            <a:ext cx="3421294" cy="454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dirty="0"/>
              <a:t>•</a:t>
            </a:r>
            <a:r>
              <a:rPr kumimoji="1" lang="ko-KR" altLang="en-US" dirty="0"/>
              <a:t> </a:t>
            </a:r>
            <a:r>
              <a:rPr kumimoji="1" lang="ko-KR" altLang="en-US" b="1" dirty="0"/>
              <a:t>인터넷</a:t>
            </a:r>
            <a:r>
              <a:rPr kumimoji="1" lang="ko-KR" altLang="en-US" dirty="0"/>
              <a:t>의 발전</a:t>
            </a:r>
            <a:endParaRPr kumimoji="1" lang="en-US" altLang="ko-KR" dirty="0"/>
          </a:p>
        </p:txBody>
      </p:sp>
      <p:pic>
        <p:nvPicPr>
          <p:cNvPr id="152" name="그림 151">
            <a:extLst>
              <a:ext uri="{FF2B5EF4-FFF2-40B4-BE49-F238E27FC236}">
                <a16:creationId xmlns:a16="http://schemas.microsoft.com/office/drawing/2014/main" id="{1AD4E764-A490-C346-9749-4962AA7884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2994" y="4522355"/>
            <a:ext cx="304464" cy="320549"/>
          </a:xfrm>
          <a:prstGeom prst="rect">
            <a:avLst/>
          </a:prstGeom>
        </p:spPr>
      </p:pic>
      <p:pic>
        <p:nvPicPr>
          <p:cNvPr id="153" name="그림 152">
            <a:extLst>
              <a:ext uri="{FF2B5EF4-FFF2-40B4-BE49-F238E27FC236}">
                <a16:creationId xmlns:a16="http://schemas.microsoft.com/office/drawing/2014/main" id="{5769D038-F57D-7E4D-B5D2-45D67DE3C6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9268" y="4520947"/>
            <a:ext cx="304464" cy="320549"/>
          </a:xfrm>
          <a:prstGeom prst="rect">
            <a:avLst/>
          </a:prstGeom>
        </p:spPr>
      </p:pic>
      <p:pic>
        <p:nvPicPr>
          <p:cNvPr id="154" name="그림 153">
            <a:extLst>
              <a:ext uri="{FF2B5EF4-FFF2-40B4-BE49-F238E27FC236}">
                <a16:creationId xmlns:a16="http://schemas.microsoft.com/office/drawing/2014/main" id="{E05C2D40-784D-7C4F-BC18-5DDEDC9B7F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1002" y="4524889"/>
            <a:ext cx="304464" cy="320549"/>
          </a:xfrm>
          <a:prstGeom prst="rect">
            <a:avLst/>
          </a:prstGeom>
        </p:spPr>
      </p:pic>
      <p:pic>
        <p:nvPicPr>
          <p:cNvPr id="155" name="그림 154">
            <a:extLst>
              <a:ext uri="{FF2B5EF4-FFF2-40B4-BE49-F238E27FC236}">
                <a16:creationId xmlns:a16="http://schemas.microsoft.com/office/drawing/2014/main" id="{A150F6C0-72EA-1C4D-8733-CD578557A0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284" y="4520946"/>
            <a:ext cx="304464" cy="320549"/>
          </a:xfrm>
          <a:prstGeom prst="rect">
            <a:avLst/>
          </a:prstGeom>
        </p:spPr>
      </p:pic>
      <p:pic>
        <p:nvPicPr>
          <p:cNvPr id="156" name="그림 155">
            <a:extLst>
              <a:ext uri="{FF2B5EF4-FFF2-40B4-BE49-F238E27FC236}">
                <a16:creationId xmlns:a16="http://schemas.microsoft.com/office/drawing/2014/main" id="{AE15B86A-438D-1E4E-A59D-FD6D635DC6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900" y="4505131"/>
            <a:ext cx="304464" cy="320549"/>
          </a:xfrm>
          <a:prstGeom prst="rect">
            <a:avLst/>
          </a:prstGeom>
        </p:spPr>
      </p:pic>
      <p:pic>
        <p:nvPicPr>
          <p:cNvPr id="157" name="그림 156">
            <a:extLst>
              <a:ext uri="{FF2B5EF4-FFF2-40B4-BE49-F238E27FC236}">
                <a16:creationId xmlns:a16="http://schemas.microsoft.com/office/drawing/2014/main" id="{23843112-8A1D-DF43-8851-3B56FF32F7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2238" y="4527872"/>
            <a:ext cx="304464" cy="320549"/>
          </a:xfrm>
          <a:prstGeom prst="rect">
            <a:avLst/>
          </a:prstGeom>
        </p:spPr>
      </p:pic>
      <p:pic>
        <p:nvPicPr>
          <p:cNvPr id="158" name="그림 157">
            <a:extLst>
              <a:ext uri="{FF2B5EF4-FFF2-40B4-BE49-F238E27FC236}">
                <a16:creationId xmlns:a16="http://schemas.microsoft.com/office/drawing/2014/main" id="{8142BAF6-CEFF-9744-AD13-2828F6DF11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2994" y="4829594"/>
            <a:ext cx="304464" cy="320549"/>
          </a:xfrm>
          <a:prstGeom prst="rect">
            <a:avLst/>
          </a:prstGeom>
        </p:spPr>
      </p:pic>
      <p:pic>
        <p:nvPicPr>
          <p:cNvPr id="159" name="그림 158">
            <a:extLst>
              <a:ext uri="{FF2B5EF4-FFF2-40B4-BE49-F238E27FC236}">
                <a16:creationId xmlns:a16="http://schemas.microsoft.com/office/drawing/2014/main" id="{EA42EA99-8833-404A-BE6E-CE56E07C4B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9268" y="4828186"/>
            <a:ext cx="304464" cy="320549"/>
          </a:xfrm>
          <a:prstGeom prst="rect">
            <a:avLst/>
          </a:prstGeom>
        </p:spPr>
      </p:pic>
      <p:pic>
        <p:nvPicPr>
          <p:cNvPr id="160" name="그림 159">
            <a:extLst>
              <a:ext uri="{FF2B5EF4-FFF2-40B4-BE49-F238E27FC236}">
                <a16:creationId xmlns:a16="http://schemas.microsoft.com/office/drawing/2014/main" id="{65AB3FFE-6EA1-BF44-9795-C2D3DBA693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1002" y="4832128"/>
            <a:ext cx="304464" cy="320549"/>
          </a:xfrm>
          <a:prstGeom prst="rect">
            <a:avLst/>
          </a:prstGeom>
        </p:spPr>
      </p:pic>
      <p:pic>
        <p:nvPicPr>
          <p:cNvPr id="161" name="그림 160">
            <a:extLst>
              <a:ext uri="{FF2B5EF4-FFF2-40B4-BE49-F238E27FC236}">
                <a16:creationId xmlns:a16="http://schemas.microsoft.com/office/drawing/2014/main" id="{EEAEB3C1-2176-0C40-B45F-4EE13B2BFF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284" y="4828185"/>
            <a:ext cx="304464" cy="320549"/>
          </a:xfrm>
          <a:prstGeom prst="rect">
            <a:avLst/>
          </a:prstGeom>
        </p:spPr>
      </p:pic>
      <p:pic>
        <p:nvPicPr>
          <p:cNvPr id="162" name="그림 161">
            <a:extLst>
              <a:ext uri="{FF2B5EF4-FFF2-40B4-BE49-F238E27FC236}">
                <a16:creationId xmlns:a16="http://schemas.microsoft.com/office/drawing/2014/main" id="{2C1DC3D8-8DF8-A54F-AF50-E6DD3D920B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900" y="4812370"/>
            <a:ext cx="304464" cy="320549"/>
          </a:xfrm>
          <a:prstGeom prst="rect">
            <a:avLst/>
          </a:prstGeom>
        </p:spPr>
      </p:pic>
      <p:pic>
        <p:nvPicPr>
          <p:cNvPr id="163" name="그림 162">
            <a:extLst>
              <a:ext uri="{FF2B5EF4-FFF2-40B4-BE49-F238E27FC236}">
                <a16:creationId xmlns:a16="http://schemas.microsoft.com/office/drawing/2014/main" id="{258B896E-1344-8845-A1CD-6693E431D4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2238" y="4835111"/>
            <a:ext cx="304464" cy="320549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04D748E5-668E-004A-9ADE-89C2F25277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794" y="1845858"/>
            <a:ext cx="4190259" cy="4411640"/>
          </a:xfrm>
          <a:prstGeom prst="rect">
            <a:avLst/>
          </a:prstGeom>
        </p:spPr>
      </p:pic>
      <p:pic>
        <p:nvPicPr>
          <p:cNvPr id="165" name="그림 164" descr="옥외설치물이(가) 표시된 사진&#10;&#10;자동 생성된 설명">
            <a:extLst>
              <a:ext uri="{FF2B5EF4-FFF2-40B4-BE49-F238E27FC236}">
                <a16:creationId xmlns:a16="http://schemas.microsoft.com/office/drawing/2014/main" id="{F8B24860-C4D6-FC46-BA0A-AD20EE6181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2497" y="2630353"/>
            <a:ext cx="4090240" cy="2721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045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56"/>
                                        </p:tgtEl>
                                      </p:cBhvr>
                                      <p:by x="7000" y="7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33137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제목을 입력하세요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46073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Lorem Ipsum is simply dummy text of the printing and typesetting industry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463F401-8213-44C8-B2EB-A549C7E38BEB}"/>
              </a:ext>
            </a:extLst>
          </p:cNvPr>
          <p:cNvSpPr txBox="1"/>
          <p:nvPr/>
        </p:nvSpPr>
        <p:spPr>
          <a:xfrm>
            <a:off x="339536" y="1264666"/>
            <a:ext cx="18710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04396C"/>
                </a:solidFill>
                <a:latin typeface="+mn-ea"/>
              </a:rPr>
              <a:t>알고리즘 향상</a:t>
            </a:r>
            <a:endParaRPr lang="en-US" altLang="ko-KR" sz="2400" spc="-300" dirty="0">
              <a:solidFill>
                <a:srgbClr val="04396C"/>
              </a:solidFill>
              <a:latin typeface="+mn-ea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16BB9239-49E1-4522-BB24-0C09E4D47711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0F49AD2-264F-A847-A163-A1987D681600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ECDACA4-36E7-D248-989B-ACD9534C2F08}"/>
              </a:ext>
            </a:extLst>
          </p:cNvPr>
          <p:cNvSpPr txBox="1"/>
          <p:nvPr/>
        </p:nvSpPr>
        <p:spPr>
          <a:xfrm>
            <a:off x="687674" y="215314"/>
            <a:ext cx="55563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왜 </a:t>
            </a:r>
            <a:r>
              <a:rPr lang="ko-KR" altLang="en-US" sz="3600" spc="-300" dirty="0" err="1">
                <a:solidFill>
                  <a:schemeClr val="bg1"/>
                </a:solidFill>
              </a:rPr>
              <a:t>딥러닝일까</a:t>
            </a:r>
            <a:r>
              <a:rPr lang="en-US" altLang="ko-KR" sz="3600" spc="-300" dirty="0">
                <a:solidFill>
                  <a:schemeClr val="bg1"/>
                </a:solidFill>
              </a:rPr>
              <a:t>?</a:t>
            </a:r>
            <a:r>
              <a:rPr lang="ko-KR" altLang="en-US" sz="3600" spc="-300" dirty="0">
                <a:solidFill>
                  <a:schemeClr val="bg1"/>
                </a:solidFill>
              </a:rPr>
              <a:t> 왜 지금일까</a:t>
            </a:r>
            <a:r>
              <a:rPr lang="en-US" altLang="ko-KR" sz="3600" spc="-300" dirty="0">
                <a:solidFill>
                  <a:schemeClr val="bg1"/>
                </a:solidFill>
              </a:rPr>
              <a:t>?</a:t>
            </a:r>
            <a:endParaRPr lang="ko-KR" altLang="en-US" sz="3600" spc="-300" dirty="0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4D2D170-D507-E34B-B4B1-F17F99D49558}"/>
              </a:ext>
            </a:extLst>
          </p:cNvPr>
          <p:cNvSpPr txBox="1"/>
          <p:nvPr/>
        </p:nvSpPr>
        <p:spPr>
          <a:xfrm>
            <a:off x="132080" y="117305"/>
            <a:ext cx="4235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1.3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51DC6C-5DA4-DB44-8639-5C6E074131DC}"/>
              </a:ext>
            </a:extLst>
          </p:cNvPr>
          <p:cNvSpPr txBox="1"/>
          <p:nvPr/>
        </p:nvSpPr>
        <p:spPr>
          <a:xfrm>
            <a:off x="12192000" y="1905145"/>
            <a:ext cx="4350871" cy="32763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2000" dirty="0"/>
              <a:t>• </a:t>
            </a:r>
            <a:r>
              <a:rPr kumimoji="1" lang="ko-KR" altLang="en-US" sz="2000" dirty="0"/>
              <a:t>알고리즘의 개선으로 해결</a:t>
            </a:r>
            <a:endParaRPr kumimoji="1" lang="en-US" altLang="ko-KR" sz="2000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ko-KR" altLang="en-US" dirty="0"/>
              <a:t>활성화 함수</a:t>
            </a:r>
            <a:r>
              <a:rPr kumimoji="1" lang="en-US" altLang="ko-KR" dirty="0"/>
              <a:t>(</a:t>
            </a:r>
            <a:r>
              <a:rPr kumimoji="1" lang="en-US" altLang="ko-KR" dirty="0" err="1"/>
              <a:t>actication</a:t>
            </a:r>
            <a:r>
              <a:rPr kumimoji="1" lang="en-US" altLang="ko-KR" dirty="0"/>
              <a:t> function)</a:t>
            </a:r>
          </a:p>
          <a:p>
            <a:pPr lvl="1">
              <a:lnSpc>
                <a:spcPct val="150000"/>
              </a:lnSpc>
            </a:pPr>
            <a:r>
              <a:rPr kumimoji="1" lang="ko-KR" altLang="en-US" sz="1600" dirty="0"/>
              <a:t>기존 선형분류기를 비선형분류기로 변형</a:t>
            </a:r>
            <a:endParaRPr kumimoji="1" lang="en-US" altLang="ko-KR" sz="1600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ko-KR" altLang="en-US" dirty="0"/>
              <a:t>가중치 초기화</a:t>
            </a:r>
            <a:r>
              <a:rPr kumimoji="1" lang="en-US" altLang="ko-KR" dirty="0"/>
              <a:t>(weight initialization)</a:t>
            </a:r>
          </a:p>
          <a:p>
            <a:pPr>
              <a:lnSpc>
                <a:spcPct val="150000"/>
              </a:lnSpc>
            </a:pPr>
            <a:r>
              <a:rPr kumimoji="1" lang="ko-KR" altLang="en-US" sz="1600" dirty="0"/>
              <a:t>       과대 적합 해소</a:t>
            </a:r>
            <a:endParaRPr kumimoji="1" lang="en-US" altLang="ko-Kore-KR" sz="1600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ko-KR" altLang="en-US" dirty="0"/>
              <a:t>더 좋은 최적화 방법</a:t>
            </a:r>
            <a:endParaRPr kumimoji="1" lang="en-US" altLang="ko-KR" dirty="0"/>
          </a:p>
          <a:p>
            <a:pPr>
              <a:lnSpc>
                <a:spcPct val="150000"/>
              </a:lnSpc>
            </a:pPr>
            <a:r>
              <a:rPr kumimoji="1" lang="ko-KR" altLang="en-US" dirty="0"/>
              <a:t>      </a:t>
            </a:r>
            <a:r>
              <a:rPr kumimoji="1" lang="ko-KR" altLang="en-US" sz="1600" dirty="0"/>
              <a:t>레이블과 </a:t>
            </a:r>
            <a:r>
              <a:rPr kumimoji="1" lang="ko-KR" altLang="en-US" sz="1600" dirty="0" err="1"/>
              <a:t>예측값의</a:t>
            </a:r>
            <a:r>
              <a:rPr kumimoji="1" lang="ko-KR" altLang="en-US" sz="1600" dirty="0"/>
              <a:t> 차이 감소</a:t>
            </a:r>
            <a:endParaRPr kumimoji="1" lang="en-US" altLang="ko-KR" sz="1600" dirty="0"/>
          </a:p>
          <a:p>
            <a:pPr>
              <a:lnSpc>
                <a:spcPct val="150000"/>
              </a:lnSpc>
            </a:pPr>
            <a:r>
              <a:rPr kumimoji="1" lang="ko-KR" altLang="en-US" sz="1600" dirty="0"/>
              <a:t>      </a:t>
            </a:r>
            <a:r>
              <a:rPr kumimoji="1" lang="en-US" altLang="ko-KR" sz="1600" dirty="0"/>
              <a:t> ex) </a:t>
            </a:r>
            <a:r>
              <a:rPr kumimoji="1" lang="en-US" altLang="ko-KR" sz="1600" dirty="0" err="1"/>
              <a:t>RMSProp</a:t>
            </a:r>
            <a:r>
              <a:rPr kumimoji="1" lang="en-US" altLang="ko-KR" sz="1600" dirty="0"/>
              <a:t>, Adam</a:t>
            </a:r>
            <a:endParaRPr kumimoji="1" lang="ko-Kore-KR" altLang="en-US" sz="16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8DDEFC2-A606-D44A-8C9B-55295BBE62E6}"/>
              </a:ext>
            </a:extLst>
          </p:cNvPr>
          <p:cNvSpPr txBox="1"/>
          <p:nvPr/>
        </p:nvSpPr>
        <p:spPr>
          <a:xfrm>
            <a:off x="503592" y="1905144"/>
            <a:ext cx="5420074" cy="12450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sz="2000" dirty="0"/>
              <a:t>• </a:t>
            </a:r>
            <a:r>
              <a:rPr kumimoji="1" lang="ko-Kore-KR" altLang="en-US" sz="2000" dirty="0"/>
              <a:t>과거의</a:t>
            </a:r>
            <a:r>
              <a:rPr kumimoji="1" lang="ko-KR" altLang="en-US" sz="2000" dirty="0"/>
              <a:t> 문제점</a:t>
            </a:r>
            <a:endParaRPr kumimoji="1" lang="en-US" altLang="ko-KR" sz="2000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ko-KR" altLang="en-US" sz="1600" dirty="0"/>
              <a:t>깊은 심층 신경망을 훈련시킬 안정적인 방법이 없었음</a:t>
            </a:r>
            <a:endParaRPr kumimoji="1" lang="en-US" altLang="ko-KR" sz="1600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kumimoji="1" lang="ko-KR" altLang="en-US" sz="1600" dirty="0"/>
              <a:t>층이 늘어남에 따라 피드백 신호가 </a:t>
            </a:r>
            <a:r>
              <a:rPr kumimoji="1" lang="ko-KR" altLang="en-US" sz="1600" dirty="0" err="1"/>
              <a:t>희미해짐</a:t>
            </a:r>
            <a:endParaRPr kumimoji="1" lang="ko-Kore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6737304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1.48148E-6 L -0.48724 0.0039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362" y="18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3.33333E-6 L -0.95743 0.0074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878" y="3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5" grpId="0"/>
    </p:bldLst>
  </p:timing>
</p:sld>
</file>

<file path=ppt/theme/theme1.xml><?xml version="1.0" encoding="utf-8"?>
<a:theme xmlns:a="http://schemas.openxmlformats.org/drawingml/2006/main" name="Office 테마">
  <a:themeElements>
    <a:clrScheme name="200090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E3252"/>
      </a:accent1>
      <a:accent2>
        <a:srgbClr val="005289"/>
      </a:accent2>
      <a:accent3>
        <a:srgbClr val="007095"/>
      </a:accent3>
      <a:accent4>
        <a:srgbClr val="BCDEE3"/>
      </a:accent4>
      <a:accent5>
        <a:srgbClr val="418A9D"/>
      </a:accent5>
      <a:accent6>
        <a:srgbClr val="AEAFA9"/>
      </a:accent6>
      <a:hlink>
        <a:srgbClr val="393939"/>
      </a:hlink>
      <a:folHlink>
        <a:srgbClr val="393939"/>
      </a:folHlink>
    </a:clrScheme>
    <a:fontScheme name="나눔스퀘어 Light">
      <a:majorFont>
        <a:latin typeface="나눔스퀘어 ExtraBold"/>
        <a:ea typeface="나눔스퀘어 ExtraBold"/>
        <a:cs typeface=""/>
      </a:majorFont>
      <a:minorFont>
        <a:latin typeface="나눔스퀘어 Light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988</TotalTime>
  <Words>858</Words>
  <Application>Microsoft Macintosh PowerPoint</Application>
  <PresentationFormat>와이드스크린</PresentationFormat>
  <Paragraphs>214</Paragraphs>
  <Slides>19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4" baseType="lpstr">
      <vt:lpstr>나눔스퀘어 ExtraBold</vt:lpstr>
      <vt:lpstr>나눔스퀘어 Light</vt:lpstr>
      <vt:lpstr>Arial</vt:lpstr>
      <vt:lpstr>Arial Nova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leejin</cp:lastModifiedBy>
  <cp:revision>17</cp:revision>
  <dcterms:created xsi:type="dcterms:W3CDTF">2020-09-07T02:34:06Z</dcterms:created>
  <dcterms:modified xsi:type="dcterms:W3CDTF">2022-01-09T19:18:52Z</dcterms:modified>
</cp:coreProperties>
</file>